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Helvetica Neue"/>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E2F856-0E99-4606-85AF-0E061A69A845}">
  <a:tblStyle styleId="{8BE2F856-0E99-4606-85AF-0E061A69A8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0026892-8373-4FDC-83D3-7AF2492031EB}" styleName="Table_1">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italic.fntdata"/><Relationship Id="rId50" Type="http://schemas.openxmlformats.org/officeDocument/2006/relationships/font" Target="fonts/HelveticaNeue-bold.fntdata"/><Relationship Id="rId52" Type="http://schemas.openxmlformats.org/officeDocument/2006/relationships/font" Target="fonts/HelveticaNeue-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718ae04dbe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1718ae04db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&lt;Sneha&gt;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6ae6dd3c7_3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56ae6dd3c7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6caf3c0bdb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6caf3c0bd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718ae04dbe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718ae04dbe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718ae05aef_1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1718ae05aef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718ae05aef_1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1718ae05aef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718ae05aef_1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1718ae05aef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718ae04dbe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718ae04db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718ae04dbe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718ae04dbe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718ae05aef_24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718ae05aef_24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rgbClr val="FF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718ae05aef_1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718ae05aef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6caf3c0bdb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6caf3c0bd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Nicole and Frank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6caf3c0bdb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6caf3c0bdb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718ae04dbe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1718ae04dbe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718ae04dbe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718ae04dbe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718ae05aef_16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718ae05aef_16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-merged geospatial data with malnutrition</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-color indicates malnutrition index</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prevalence, or proportion, of children ages 6-59 months in a given population considered severely acutely malnourished (SAM) or moderately acutely malnourished (MAM) based on their mid-upper arm circumference measurements. </a:t>
            </a:r>
            <a:endParaRPr>
              <a:solidFill>
                <a:schemeClr val="dk1"/>
              </a:solidFill>
              <a:highlight>
                <a:schemeClr val="lt1"/>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718ae04dbe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718ae04dbe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718ae05aef_19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718ae05aef_19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718ae05aef_19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1718ae05aef_19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718ae05aef_1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718ae05aef_1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lang="en" sz="1100">
                <a:highlight>
                  <a:srgbClr val="FFFF00"/>
                </a:highlight>
              </a:rPr>
              <a:t>SPEAKER:  William</a:t>
            </a:r>
            <a:endParaRPr sz="1100">
              <a:highlight>
                <a:srgbClr val="FFFF00"/>
              </a:highlight>
            </a:endParaRPr>
          </a:p>
          <a:p>
            <a:pPr indent="0" lvl="0" marL="0" marR="0" rtl="0" algn="l">
              <a:lnSpc>
                <a:spcPct val="100000"/>
              </a:lnSpc>
              <a:spcBef>
                <a:spcPts val="0"/>
              </a:spcBef>
              <a:spcAft>
                <a:spcPts val="0"/>
              </a:spcAft>
              <a:buClr>
                <a:schemeClr val="dk1"/>
              </a:buClr>
              <a:buSzPts val="1400"/>
              <a:buFont typeface="Arial"/>
              <a:buNone/>
            </a:pPr>
            <a:r>
              <a:t/>
            </a:r>
            <a:endParaRPr sz="1100">
              <a:highlight>
                <a:srgbClr val="FFFF00"/>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718ae05aef_16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718ae05aef_16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de77b23c2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7de77b23c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Ashley and Chuck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6caf3c0bdb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6caf3c0bdb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Predicting success: Does the program make a difference? For who?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718ae04dbe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718ae04dbe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Predicting success: Does the program make a difference? For who?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718ae04dbe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1718ae04dbe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Predicting success: Does the program make a difference? For who?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718ae04dbe_1_3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718ae04dbe_1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Predicting success: Does the program make a difference? For who?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718ae04dbe_1_3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718ae04dbe_1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Predicting success: Does the program make a difference? For who?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718ae04dbe_1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718ae04dbe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Predicting success: Does the program make a difference? For who?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718ae04dbe_1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718ae04dbe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Predicting success: Does the program make a difference? For who?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718ae04dbe_1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718ae04dbe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Predicting success: Does the program make a difference? For who?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lang="en" sz="1100">
                <a:solidFill>
                  <a:schemeClr val="dk1"/>
                </a:solidFill>
                <a:highlight>
                  <a:srgbClr val="FFFF00"/>
                </a:highlight>
              </a:rPr>
              <a:t>SPEAKER:  Aimee</a:t>
            </a:r>
            <a:endParaRPr sz="1100">
              <a:solidFill>
                <a:schemeClr val="dk1"/>
              </a:solidFill>
              <a:highlight>
                <a:srgbClr val="FFFF00"/>
              </a:highlight>
            </a:endParaRPr>
          </a:p>
          <a:p>
            <a:pPr indent="0" lvl="0" marL="0" rtl="0" algn="l">
              <a:lnSpc>
                <a:spcPct val="100000"/>
              </a:lnSpc>
              <a:spcBef>
                <a:spcPts val="0"/>
              </a:spcBef>
              <a:spcAft>
                <a:spcPts val="0"/>
              </a:spcAft>
              <a:buClr>
                <a:schemeClr val="dk1"/>
              </a:buClr>
              <a:buSzPts val="1400"/>
              <a:buFont typeface="Arial"/>
              <a:buNone/>
            </a:pPr>
            <a:r>
              <a:t/>
            </a:r>
            <a:endParaRPr sz="1100">
              <a:solidFill>
                <a:schemeClr val="dk1"/>
              </a:solidFill>
              <a:highlight>
                <a:srgbClr val="FFFF00"/>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718ae04dbe_1_2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718ae04dbe_1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Predicting success: Does the program make a difference? For who?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6e19d55eb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6e19d55eb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highlight>
                  <a:srgbClr val="FFFF00"/>
                </a:highlight>
              </a:rPr>
              <a:t>SPEAKER:  Rich</a:t>
            </a:r>
            <a:endParaRPr>
              <a:solidFill>
                <a:schemeClr val="dk1"/>
              </a:solidFill>
              <a:highlight>
                <a:srgbClr val="FFFF00"/>
              </a:highlight>
            </a:endParaRPr>
          </a:p>
          <a:p>
            <a:pPr indent="0" lvl="0" marL="0" rtl="0" algn="l">
              <a:lnSpc>
                <a:spcPct val="100000"/>
              </a:lnSpc>
              <a:spcBef>
                <a:spcPts val="0"/>
              </a:spcBef>
              <a:spcAft>
                <a:spcPts val="0"/>
              </a:spcAft>
              <a:buSzPts val="1400"/>
              <a:buNone/>
            </a:pPr>
            <a:r>
              <a:t/>
            </a:r>
            <a:endParaRPr>
              <a:solidFill>
                <a:schemeClr val="dk1"/>
              </a:solidFill>
              <a:highlight>
                <a:srgbClr val="FFFF00"/>
              </a:high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700be5924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700be5924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highlight>
                  <a:srgbClr val="FFFF00"/>
                </a:highlight>
              </a:rPr>
              <a:t>SPEAKER:  Rich</a:t>
            </a:r>
            <a:endParaRPr>
              <a:solidFill>
                <a:schemeClr val="dk1"/>
              </a:solidFill>
              <a:highlight>
                <a:srgbClr val="FFFF00"/>
              </a:highlight>
            </a:endParaRPr>
          </a:p>
          <a:p>
            <a:pPr indent="0" lvl="0" marL="0" rtl="0" algn="l">
              <a:lnSpc>
                <a:spcPct val="100000"/>
              </a:lnSpc>
              <a:spcBef>
                <a:spcPts val="0"/>
              </a:spcBef>
              <a:spcAft>
                <a:spcPts val="0"/>
              </a:spcAft>
              <a:buSzPts val="1400"/>
              <a:buNone/>
            </a:pPr>
            <a:r>
              <a:t/>
            </a:r>
            <a:endParaRPr>
              <a:solidFill>
                <a:schemeClr val="dk1"/>
              </a:solidFill>
              <a:highlight>
                <a:srgbClr val="FFFF00"/>
              </a:high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dk1"/>
                </a:solidFill>
                <a:highlight>
                  <a:srgbClr val="FFFF00"/>
                </a:highlight>
              </a:rPr>
              <a:t>SPEAKER:  &lt;name&gt;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William</a:t>
            </a:r>
            <a:endParaRPr/>
          </a:p>
          <a:p>
            <a:pPr indent="0" lvl="0" marL="0" rtl="0" algn="l">
              <a:lnSpc>
                <a:spcPct val="100000"/>
              </a:lnSpc>
              <a:spcBef>
                <a:spcPts val="0"/>
              </a:spcBef>
              <a:spcAft>
                <a:spcPts val="0"/>
              </a:spcAft>
              <a:buSzPts val="1400"/>
              <a:buNone/>
            </a:pPr>
            <a:r>
              <a:rPr lang="en"/>
              <a:t>Datakind harnesses the power of data science in the service of humanity.</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arenR"/>
            </a:pPr>
            <a:r>
              <a:rPr lang="en"/>
              <a:t>Mission-driven organizations often collect data, but often lack the capacity to gain insights and build their capacity from that data.</a:t>
            </a:r>
            <a:endParaRPr/>
          </a:p>
          <a:p>
            <a:pPr indent="-317500" lvl="0" marL="457200" rtl="0" algn="l">
              <a:lnSpc>
                <a:spcPct val="100000"/>
              </a:lnSpc>
              <a:spcBef>
                <a:spcPts val="0"/>
              </a:spcBef>
              <a:spcAft>
                <a:spcPts val="0"/>
              </a:spcAft>
              <a:buSzPts val="1400"/>
              <a:buAutoNum type="arabicParenR"/>
            </a:pPr>
            <a:r>
              <a:rPr lang="en"/>
              <a:t>We create teams of pro bono data scientists who work together with these organizations to understand the need, find a solution, and collaborate to tackle the problem with data science.</a:t>
            </a:r>
            <a:endParaRPr/>
          </a:p>
          <a:p>
            <a:pPr indent="-317500" lvl="0" marL="457200" rtl="0" algn="l">
              <a:lnSpc>
                <a:spcPct val="100000"/>
              </a:lnSpc>
              <a:spcBef>
                <a:spcPts val="0"/>
              </a:spcBef>
              <a:spcAft>
                <a:spcPts val="0"/>
              </a:spcAft>
              <a:buSzPts val="1400"/>
              <a:buAutoNum type="arabicParenR"/>
            </a:pPr>
            <a:r>
              <a:rPr lang="en"/>
              <a:t>Organizations get a solution they can use along with an education in data science, our volunteers get real world experience and the warm fuzzies, and we all get to live in a better world.</a:t>
            </a:r>
            <a:endParaRPr/>
          </a:p>
          <a:p>
            <a:pPr indent="-317500" lvl="1" marL="914400" rtl="0" algn="l">
              <a:lnSpc>
                <a:spcPct val="100000"/>
              </a:lnSpc>
              <a:spcBef>
                <a:spcPts val="0"/>
              </a:spcBef>
              <a:spcAft>
                <a:spcPts val="0"/>
              </a:spcAft>
              <a:buSzPts val="1400"/>
              <a:buAutoNum type="alphaLcParenR"/>
            </a:pPr>
            <a:r>
              <a:rPr lang="en"/>
              <a:t>Which is to say, we’re in a movement together: data for good.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56b2cecd0c_3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6b2cecd0c_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6caf3c0bdb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16caf3c0bd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&lt;Sneha&gt;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718ae04dbe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718ae04db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&lt;Sneha&gt;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718ae05aef_7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718ae05aef_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&lt;Sneha&gt;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bg>
      <p:bgPr>
        <a:solidFill>
          <a:srgbClr val="FA8104"/>
        </a:solidFill>
      </p:bgPr>
    </p:bg>
    <p:spTree>
      <p:nvGrpSpPr>
        <p:cNvPr id="50" name="Shape 50"/>
        <p:cNvGrpSpPr/>
        <p:nvPr/>
      </p:nvGrpSpPr>
      <p:grpSpPr>
        <a:xfrm>
          <a:off x="0" y="0"/>
          <a:ext cx="0" cy="0"/>
          <a:chOff x="0" y="0"/>
          <a:chExt cx="0" cy="0"/>
        </a:xfrm>
      </p:grpSpPr>
      <p:sp>
        <p:nvSpPr>
          <p:cNvPr id="51" name="Google Shape;51;p13"/>
          <p:cNvSpPr/>
          <p:nvPr/>
        </p:nvSpPr>
        <p:spPr>
          <a:xfrm>
            <a:off x="308426" y="4536231"/>
            <a:ext cx="1511700" cy="498600"/>
          </a:xfrm>
          <a:prstGeom prst="rect">
            <a:avLst/>
          </a:prstGeom>
          <a:solidFill>
            <a:srgbClr val="FA8104"/>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2" name="Google Shape;52;p13"/>
          <p:cNvPicPr preferRelativeResize="0"/>
          <p:nvPr/>
        </p:nvPicPr>
        <p:blipFill rotWithShape="1">
          <a:blip r:embed="rId2">
            <a:alphaModFix/>
          </a:blip>
          <a:srcRect b="0" l="0" r="0" t="0"/>
          <a:stretch/>
        </p:blipFill>
        <p:spPr>
          <a:xfrm>
            <a:off x="2010525" y="1943300"/>
            <a:ext cx="5123100" cy="125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Left Image &amp; Content right 1">
  <p:cSld name="Title &amp; Left Image &amp; Content right_1">
    <p:spTree>
      <p:nvGrpSpPr>
        <p:cNvPr id="53" name="Shape 5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1">
  <p:cSld name="Title and Content">
    <p:spTree>
      <p:nvGrpSpPr>
        <p:cNvPr id="54" name="Shape 54"/>
        <p:cNvGrpSpPr/>
        <p:nvPr/>
      </p:nvGrpSpPr>
      <p:grpSpPr>
        <a:xfrm>
          <a:off x="0" y="0"/>
          <a:ext cx="0" cy="0"/>
          <a:chOff x="0" y="0"/>
          <a:chExt cx="0" cy="0"/>
        </a:xfrm>
      </p:grpSpPr>
      <p:sp>
        <p:nvSpPr>
          <p:cNvPr id="55" name="Google Shape;55;p15"/>
          <p:cNvSpPr txBox="1"/>
          <p:nvPr>
            <p:ph type="title"/>
          </p:nvPr>
        </p:nvSpPr>
        <p:spPr>
          <a:xfrm>
            <a:off x="457200" y="205978"/>
            <a:ext cx="8229600" cy="55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A8104"/>
              </a:buClr>
              <a:buSzPts val="3600"/>
              <a:buFont typeface="Helvetica Neue"/>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56" name="Google Shape;56;p15"/>
          <p:cNvSpPr txBox="1"/>
          <p:nvPr>
            <p:ph idx="1" type="body"/>
          </p:nvPr>
        </p:nvSpPr>
        <p:spPr>
          <a:xfrm>
            <a:off x="457200" y="1295025"/>
            <a:ext cx="8229600" cy="32178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600"/>
              </a:spcBef>
              <a:spcAft>
                <a:spcPts val="0"/>
              </a:spcAft>
              <a:buSzPts val="3000"/>
              <a:buChar char="●"/>
              <a:defRPr/>
            </a:lvl1pPr>
            <a:lvl2pPr indent="-381000" lvl="1" marL="914400" rtl="0" algn="l">
              <a:lnSpc>
                <a:spcPct val="100000"/>
              </a:lnSpc>
              <a:spcBef>
                <a:spcPts val="480"/>
              </a:spcBef>
              <a:spcAft>
                <a:spcPts val="0"/>
              </a:spcAft>
              <a:buSzPts val="2400"/>
              <a:buChar char="○"/>
              <a:defRPr/>
            </a:lvl2pPr>
            <a:lvl3pPr indent="-381000" lvl="2" marL="1371600" rtl="0" algn="l">
              <a:lnSpc>
                <a:spcPct val="100000"/>
              </a:lnSpc>
              <a:spcBef>
                <a:spcPts val="480"/>
              </a:spcBef>
              <a:spcAft>
                <a:spcPts val="0"/>
              </a:spcAft>
              <a:buSzPts val="2400"/>
              <a:buChar char="■"/>
              <a:defRPr/>
            </a:lvl3pPr>
            <a:lvl4pPr indent="-342900" lvl="3" marL="1828800" rtl="0" algn="l">
              <a:lnSpc>
                <a:spcPct val="100000"/>
              </a:lnSpc>
              <a:spcBef>
                <a:spcPts val="360"/>
              </a:spcBef>
              <a:spcAft>
                <a:spcPts val="0"/>
              </a:spcAft>
              <a:buSzPts val="1800"/>
              <a:buChar char="●"/>
              <a:defRPr/>
            </a:lvl4pPr>
            <a:lvl5pPr indent="-342900" lvl="4" marL="2286000" rtl="0" algn="l">
              <a:lnSpc>
                <a:spcPct val="100000"/>
              </a:lnSpc>
              <a:spcBef>
                <a:spcPts val="360"/>
              </a:spcBef>
              <a:spcAft>
                <a:spcPts val="0"/>
              </a:spcAft>
              <a:buSzPts val="1800"/>
              <a:buFont typeface="Helvetica Neue"/>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57" name="Google Shape;57;p15"/>
          <p:cNvSpPr txBox="1"/>
          <p:nvPr>
            <p:ph idx="2" type="subTitle"/>
          </p:nvPr>
        </p:nvSpPr>
        <p:spPr>
          <a:xfrm>
            <a:off x="457100" y="822825"/>
            <a:ext cx="8229600" cy="472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600"/>
              </a:spcBef>
              <a:spcAft>
                <a:spcPts val="0"/>
              </a:spcAft>
              <a:buSzPts val="3000"/>
              <a:buNone/>
              <a:defRPr b="1"/>
            </a:lvl1pPr>
            <a:lvl2pPr lvl="1" rtl="0" algn="l">
              <a:lnSpc>
                <a:spcPct val="100000"/>
              </a:lnSpc>
              <a:spcBef>
                <a:spcPts val="600"/>
              </a:spcBef>
              <a:spcAft>
                <a:spcPts val="0"/>
              </a:spcAft>
              <a:buSzPts val="2400"/>
              <a:buNone/>
              <a:defRPr/>
            </a:lvl2pPr>
            <a:lvl3pPr lvl="2" rtl="0" algn="l">
              <a:lnSpc>
                <a:spcPct val="100000"/>
              </a:lnSpc>
              <a:spcBef>
                <a:spcPts val="600"/>
              </a:spcBef>
              <a:spcAft>
                <a:spcPts val="0"/>
              </a:spcAft>
              <a:buSzPts val="2400"/>
              <a:buNone/>
              <a:defRPr/>
            </a:lvl3pPr>
            <a:lvl4pPr lvl="3" rtl="0" algn="l">
              <a:lnSpc>
                <a:spcPct val="100000"/>
              </a:lnSpc>
              <a:spcBef>
                <a:spcPts val="600"/>
              </a:spcBef>
              <a:spcAft>
                <a:spcPts val="0"/>
              </a:spcAft>
              <a:buSzPts val="1800"/>
              <a:buNone/>
              <a:defRPr/>
            </a:lvl4pPr>
            <a:lvl5pPr lvl="4" rtl="0" algn="l">
              <a:lnSpc>
                <a:spcPct val="100000"/>
              </a:lnSpc>
              <a:spcBef>
                <a:spcPts val="600"/>
              </a:spcBef>
              <a:spcAft>
                <a:spcPts val="0"/>
              </a:spcAft>
              <a:buSzPts val="1800"/>
              <a:buNone/>
              <a:defRPr/>
            </a:lvl5pPr>
            <a:lvl6pPr lvl="5" rtl="0" algn="l">
              <a:lnSpc>
                <a:spcPct val="100000"/>
              </a:lnSpc>
              <a:spcBef>
                <a:spcPts val="600"/>
              </a:spcBef>
              <a:spcAft>
                <a:spcPts val="0"/>
              </a:spcAft>
              <a:buSzPts val="1800"/>
              <a:buNone/>
              <a:defRPr/>
            </a:lvl6pPr>
            <a:lvl7pPr lvl="6" rtl="0" algn="l">
              <a:lnSpc>
                <a:spcPct val="100000"/>
              </a:lnSpc>
              <a:spcBef>
                <a:spcPts val="600"/>
              </a:spcBef>
              <a:spcAft>
                <a:spcPts val="0"/>
              </a:spcAft>
              <a:buSzPts val="1800"/>
              <a:buNone/>
              <a:defRPr/>
            </a:lvl7pPr>
            <a:lvl8pPr lvl="7" rtl="0" algn="l">
              <a:lnSpc>
                <a:spcPct val="100000"/>
              </a:lnSpc>
              <a:spcBef>
                <a:spcPts val="600"/>
              </a:spcBef>
              <a:spcAft>
                <a:spcPts val="0"/>
              </a:spcAft>
              <a:buSzPts val="1800"/>
              <a:buNone/>
              <a:defRPr/>
            </a:lvl8pPr>
            <a:lvl9pPr lvl="8" rtl="0" algn="l">
              <a:lnSpc>
                <a:spcPct val="100000"/>
              </a:lnSpc>
              <a:spcBef>
                <a:spcPts val="600"/>
              </a:spcBef>
              <a:spcAft>
                <a:spcPts val="0"/>
              </a:spcAft>
              <a:buSzPts val="1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mage">
  <p:cSld name="Title &amp; Image">
    <p:spTree>
      <p:nvGrpSpPr>
        <p:cNvPr id="58" name="Shape 58"/>
        <p:cNvGrpSpPr/>
        <p:nvPr/>
      </p:nvGrpSpPr>
      <p:grpSpPr>
        <a:xfrm>
          <a:off x="0" y="0"/>
          <a:ext cx="0" cy="0"/>
          <a:chOff x="0" y="0"/>
          <a:chExt cx="0" cy="0"/>
        </a:xfrm>
      </p:grpSpPr>
      <p:sp>
        <p:nvSpPr>
          <p:cNvPr id="59" name="Google Shape;59;p16"/>
          <p:cNvSpPr/>
          <p:nvPr>
            <p:ph idx="2" type="pic"/>
          </p:nvPr>
        </p:nvSpPr>
        <p:spPr>
          <a:xfrm>
            <a:off x="0" y="887201"/>
            <a:ext cx="9144000" cy="3649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60" name="Google Shape;60;p16"/>
          <p:cNvSpPr txBox="1"/>
          <p:nvPr>
            <p:ph type="title"/>
          </p:nvPr>
        </p:nvSpPr>
        <p:spPr>
          <a:xfrm>
            <a:off x="457200" y="205979"/>
            <a:ext cx="8229600" cy="55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A8104"/>
              </a:buClr>
              <a:buSzPts val="1400"/>
              <a:buFont typeface="Helvetica Neue"/>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1" name="Shape 61"/>
        <p:cNvGrpSpPr/>
        <p:nvPr/>
      </p:nvGrpSpPr>
      <p:grpSpPr>
        <a:xfrm>
          <a:off x="0" y="0"/>
          <a:ext cx="0" cy="0"/>
          <a:chOff x="0" y="0"/>
          <a:chExt cx="0" cy="0"/>
        </a:xfrm>
      </p:grpSpPr>
      <p:sp>
        <p:nvSpPr>
          <p:cNvPr id="62" name="Google Shape;62;p17"/>
          <p:cNvSpPr txBox="1"/>
          <p:nvPr>
            <p:ph type="title"/>
          </p:nvPr>
        </p:nvSpPr>
        <p:spPr>
          <a:xfrm>
            <a:off x="0" y="0"/>
            <a:ext cx="9144000" cy="935400"/>
          </a:xfrm>
          <a:prstGeom prst="rect">
            <a:avLst/>
          </a:prstGeom>
          <a:solidFill>
            <a:srgbClr val="FF9900"/>
          </a:solidFill>
          <a:ln>
            <a:noFill/>
          </a:ln>
        </p:spPr>
        <p:txBody>
          <a:bodyPr anchorCtr="0" anchor="t" bIns="91425" lIns="91425" spcFirstLastPara="1" rIns="91425" wrap="square" tIns="91425">
            <a:noAutofit/>
          </a:bodyPr>
          <a:lstStyle>
            <a:lvl1pPr lvl="0" rtl="0" algn="ctr">
              <a:spcBef>
                <a:spcPts val="0"/>
              </a:spcBef>
              <a:spcAft>
                <a:spcPts val="0"/>
              </a:spcAft>
              <a:buSzPts val="3600"/>
              <a:buNone/>
              <a:defRPr>
                <a:solidFill>
                  <a:srgbClr val="FFFFFF"/>
                </a:solidFill>
                <a:highlight>
                  <a:srgbClr val="FF9900"/>
                </a:highlight>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63" name="Google Shape;63;p17"/>
          <p:cNvSpPr txBox="1"/>
          <p:nvPr>
            <p:ph idx="1" type="body"/>
          </p:nvPr>
        </p:nvSpPr>
        <p:spPr>
          <a:xfrm>
            <a:off x="656648" y="1923560"/>
            <a:ext cx="7065900" cy="993000"/>
          </a:xfrm>
          <a:prstGeom prst="rect">
            <a:avLst/>
          </a:prstGeom>
          <a:noFill/>
          <a:ln>
            <a:noFill/>
          </a:ln>
        </p:spPr>
        <p:txBody>
          <a:bodyPr anchorCtr="0" anchor="b" bIns="91425" lIns="91425" spcFirstLastPara="1" rIns="91425" wrap="square" tIns="91425">
            <a:noAutofit/>
          </a:bodyPr>
          <a:lstStyle>
            <a:lvl1pPr indent="-228600" lvl="0" marL="457200" rtl="0" algn="l">
              <a:lnSpc>
                <a:spcPct val="100000"/>
              </a:lnSpc>
              <a:spcBef>
                <a:spcPts val="600"/>
              </a:spcBef>
              <a:spcAft>
                <a:spcPts val="0"/>
              </a:spcAft>
              <a:buClr>
                <a:srgbClr val="888888"/>
              </a:buClr>
              <a:buSzPts val="3000"/>
              <a:buFont typeface="Calibri"/>
              <a:buNone/>
              <a:defRPr/>
            </a:lvl1pPr>
            <a:lvl2pPr indent="-228600" lvl="1" marL="914400" rtl="0" algn="l">
              <a:lnSpc>
                <a:spcPct val="100000"/>
              </a:lnSpc>
              <a:spcBef>
                <a:spcPts val="480"/>
              </a:spcBef>
              <a:spcAft>
                <a:spcPts val="0"/>
              </a:spcAft>
              <a:buClr>
                <a:srgbClr val="888888"/>
              </a:buClr>
              <a:buSzPts val="2400"/>
              <a:buFont typeface="Calibri"/>
              <a:buNone/>
              <a:defRPr/>
            </a:lvl2pPr>
            <a:lvl3pPr indent="-228600" lvl="2" marL="1371600" rtl="0" algn="l">
              <a:lnSpc>
                <a:spcPct val="100000"/>
              </a:lnSpc>
              <a:spcBef>
                <a:spcPts val="480"/>
              </a:spcBef>
              <a:spcAft>
                <a:spcPts val="0"/>
              </a:spcAft>
              <a:buClr>
                <a:srgbClr val="888888"/>
              </a:buClr>
              <a:buSzPts val="2400"/>
              <a:buFont typeface="Calibri"/>
              <a:buNone/>
              <a:defRPr/>
            </a:lvl3pPr>
            <a:lvl4pPr indent="-228600" lvl="3" marL="1828800" rtl="0" algn="l">
              <a:lnSpc>
                <a:spcPct val="100000"/>
              </a:lnSpc>
              <a:spcBef>
                <a:spcPts val="360"/>
              </a:spcBef>
              <a:spcAft>
                <a:spcPts val="0"/>
              </a:spcAft>
              <a:buClr>
                <a:srgbClr val="888888"/>
              </a:buClr>
              <a:buSzPts val="1800"/>
              <a:buFont typeface="Calibri"/>
              <a:buNone/>
              <a:defRPr/>
            </a:lvl4pPr>
            <a:lvl5pPr indent="-228600" lvl="4" marL="2286000" rtl="0" algn="l">
              <a:lnSpc>
                <a:spcPct val="100000"/>
              </a:lnSpc>
              <a:spcBef>
                <a:spcPts val="360"/>
              </a:spcBef>
              <a:spcAft>
                <a:spcPts val="0"/>
              </a:spcAft>
              <a:buClr>
                <a:srgbClr val="888888"/>
              </a:buClr>
              <a:buSzPts val="1800"/>
              <a:buFont typeface="Calibri"/>
              <a:buNone/>
              <a:defRPr/>
            </a:lvl5pPr>
            <a:lvl6pPr indent="-228600" lvl="5" marL="2743200" rtl="0" algn="l">
              <a:lnSpc>
                <a:spcPct val="100000"/>
              </a:lnSpc>
              <a:spcBef>
                <a:spcPts val="360"/>
              </a:spcBef>
              <a:spcAft>
                <a:spcPts val="0"/>
              </a:spcAft>
              <a:buClr>
                <a:srgbClr val="888888"/>
              </a:buClr>
              <a:buSzPts val="1800"/>
              <a:buFont typeface="Calibri"/>
              <a:buNone/>
              <a:defRPr/>
            </a:lvl6pPr>
            <a:lvl7pPr indent="-228600" lvl="6" marL="3200400" rtl="0" algn="l">
              <a:lnSpc>
                <a:spcPct val="100000"/>
              </a:lnSpc>
              <a:spcBef>
                <a:spcPts val="360"/>
              </a:spcBef>
              <a:spcAft>
                <a:spcPts val="0"/>
              </a:spcAft>
              <a:buClr>
                <a:srgbClr val="888888"/>
              </a:buClr>
              <a:buSzPts val="1800"/>
              <a:buFont typeface="Calibri"/>
              <a:buNone/>
              <a:defRPr/>
            </a:lvl7pPr>
            <a:lvl8pPr indent="-228600" lvl="7" marL="3657600" rtl="0" algn="l">
              <a:lnSpc>
                <a:spcPct val="100000"/>
              </a:lnSpc>
              <a:spcBef>
                <a:spcPts val="360"/>
              </a:spcBef>
              <a:spcAft>
                <a:spcPts val="0"/>
              </a:spcAft>
              <a:buClr>
                <a:srgbClr val="888888"/>
              </a:buClr>
              <a:buSzPts val="1800"/>
              <a:buFont typeface="Calibri"/>
              <a:buNone/>
              <a:defRPr/>
            </a:lvl8pPr>
            <a:lvl9pPr indent="-228600" lvl="8" marL="4114800" rtl="0" algn="l">
              <a:lnSpc>
                <a:spcPct val="100000"/>
              </a:lnSpc>
              <a:spcBef>
                <a:spcPts val="360"/>
              </a:spcBef>
              <a:spcAft>
                <a:spcPts val="0"/>
              </a:spcAft>
              <a:buClr>
                <a:srgbClr val="888888"/>
              </a:buClr>
              <a:buSzPts val="1800"/>
              <a:buFont typeface="Calibri"/>
              <a:buNone/>
              <a:defRPr/>
            </a:lvl9pPr>
          </a:lstStyle>
          <a:p/>
        </p:txBody>
      </p:sp>
      <p:sp>
        <p:nvSpPr>
          <p:cNvPr id="64" name="Google Shape;64;p17"/>
          <p:cNvSpPr txBox="1"/>
          <p:nvPr>
            <p:ph idx="10" type="dt"/>
          </p:nvPr>
        </p:nvSpPr>
        <p:spPr>
          <a:xfrm>
            <a:off x="415636" y="4206408"/>
            <a:ext cx="1939500" cy="241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5" name="Google Shape;65;p17"/>
          <p:cNvSpPr txBox="1"/>
          <p:nvPr>
            <p:ph idx="11" type="ftr"/>
          </p:nvPr>
        </p:nvSpPr>
        <p:spPr>
          <a:xfrm>
            <a:off x="2840182" y="4206408"/>
            <a:ext cx="2632500" cy="24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6" name="Google Shape;66;p17"/>
          <p:cNvSpPr txBox="1"/>
          <p:nvPr>
            <p:ph idx="12" type="sldNum"/>
          </p:nvPr>
        </p:nvSpPr>
        <p:spPr>
          <a:xfrm>
            <a:off x="5957455" y="4206408"/>
            <a:ext cx="1939500" cy="2415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06400" rtl="0" algn="l">
              <a:spcBef>
                <a:spcPts val="0"/>
              </a:spcBef>
              <a:spcAft>
                <a:spcPts val="0"/>
              </a:spcAft>
              <a:buClr>
                <a:srgbClr val="000000"/>
              </a:buClr>
              <a:buSzPts val="1400"/>
              <a:buFont typeface="Arial"/>
              <a:buChar char="○"/>
            </a:pPr>
            <a:r>
              <a:t/>
            </a:r>
            <a:endParaRPr/>
          </a:p>
          <a:p>
            <a:pPr indent="-88900" lvl="2" marL="825500" rtl="0" algn="l">
              <a:spcBef>
                <a:spcPts val="0"/>
              </a:spcBef>
              <a:spcAft>
                <a:spcPts val="0"/>
              </a:spcAft>
              <a:buClr>
                <a:srgbClr val="000000"/>
              </a:buClr>
              <a:buSzPts val="1400"/>
              <a:buFont typeface="Arial"/>
              <a:buChar char="■"/>
            </a:pPr>
            <a:r>
              <a:t/>
            </a:r>
            <a:endParaRPr/>
          </a:p>
          <a:p>
            <a:pPr indent="-88900" lvl="3" marL="1231900" rtl="0" algn="l">
              <a:spcBef>
                <a:spcPts val="0"/>
              </a:spcBef>
              <a:spcAft>
                <a:spcPts val="0"/>
              </a:spcAft>
              <a:buClr>
                <a:srgbClr val="000000"/>
              </a:buClr>
              <a:buSzPts val="1400"/>
              <a:buFont typeface="Arial"/>
              <a:buChar char="●"/>
            </a:pPr>
            <a:r>
              <a:t/>
            </a:r>
            <a:endParaRPr/>
          </a:p>
          <a:p>
            <a:pPr indent="-88900" lvl="4" marL="1651000" rtl="0" algn="l">
              <a:spcBef>
                <a:spcPts val="0"/>
              </a:spcBef>
              <a:spcAft>
                <a:spcPts val="0"/>
              </a:spcAft>
              <a:buClr>
                <a:srgbClr val="000000"/>
              </a:buClr>
              <a:buSzPts val="1400"/>
              <a:buFont typeface="Arial"/>
              <a:buChar char="○"/>
            </a:pPr>
            <a:r>
              <a:t/>
            </a:r>
            <a:endParaRPr/>
          </a:p>
          <a:p>
            <a:pPr indent="-88900" lvl="5" marL="2057400" rtl="0" algn="l">
              <a:spcBef>
                <a:spcPts val="0"/>
              </a:spcBef>
              <a:spcAft>
                <a:spcPts val="0"/>
              </a:spcAft>
              <a:buClr>
                <a:srgbClr val="000000"/>
              </a:buClr>
              <a:buSzPts val="1400"/>
              <a:buFont typeface="Arial"/>
              <a:buChar char="■"/>
            </a:pPr>
            <a:r>
              <a:t/>
            </a:r>
            <a:endParaRPr/>
          </a:p>
          <a:p>
            <a:pPr indent="-88900" lvl="6" marL="2463800" rtl="0" algn="l">
              <a:spcBef>
                <a:spcPts val="0"/>
              </a:spcBef>
              <a:spcAft>
                <a:spcPts val="0"/>
              </a:spcAft>
              <a:buClr>
                <a:srgbClr val="000000"/>
              </a:buClr>
              <a:buSzPts val="1400"/>
              <a:buFont typeface="Arial"/>
              <a:buChar char="●"/>
            </a:pPr>
            <a:r>
              <a:t/>
            </a:r>
            <a:endParaRPr/>
          </a:p>
          <a:p>
            <a:pPr indent="-88900" lvl="7" marL="2882900" rtl="0" algn="l">
              <a:spcBef>
                <a:spcPts val="0"/>
              </a:spcBef>
              <a:spcAft>
                <a:spcPts val="0"/>
              </a:spcAft>
              <a:buClr>
                <a:srgbClr val="000000"/>
              </a:buClr>
              <a:buSzPts val="1400"/>
              <a:buFont typeface="Arial"/>
              <a:buChar char="○"/>
            </a:pPr>
            <a:r>
              <a:t/>
            </a:r>
            <a:endParaRPr/>
          </a:p>
          <a:p>
            <a:pPr indent="-88900" lvl="8" marL="32893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67" name="Shape 67"/>
        <p:cNvGrpSpPr/>
        <p:nvPr/>
      </p:nvGrpSpPr>
      <p:grpSpPr>
        <a:xfrm>
          <a:off x="0" y="0"/>
          <a:ext cx="0" cy="0"/>
          <a:chOff x="0" y="0"/>
          <a:chExt cx="0" cy="0"/>
        </a:xfrm>
      </p:grpSpPr>
      <p:sp>
        <p:nvSpPr>
          <p:cNvPr id="68" name="Google Shape;68;p18"/>
          <p:cNvSpPr txBox="1"/>
          <p:nvPr>
            <p:ph type="title"/>
          </p:nvPr>
        </p:nvSpPr>
        <p:spPr>
          <a:xfrm>
            <a:off x="656648" y="2916331"/>
            <a:ext cx="7065900" cy="9012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8"/>
          <p:cNvSpPr txBox="1"/>
          <p:nvPr>
            <p:ph idx="1" type="body"/>
          </p:nvPr>
        </p:nvSpPr>
        <p:spPr>
          <a:xfrm>
            <a:off x="656648" y="1923560"/>
            <a:ext cx="7065900" cy="993000"/>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Clr>
                <a:srgbClr val="888888"/>
              </a:buClr>
              <a:buSzPts val="1800"/>
              <a:buFont typeface="Calibri"/>
              <a:buNone/>
              <a:defRPr/>
            </a:lvl1pPr>
            <a:lvl2pPr indent="-228600" lvl="1" marL="914400" rtl="0">
              <a:spcBef>
                <a:spcPts val="1600"/>
              </a:spcBef>
              <a:spcAft>
                <a:spcPts val="0"/>
              </a:spcAft>
              <a:buClr>
                <a:srgbClr val="888888"/>
              </a:buClr>
              <a:buSzPts val="1400"/>
              <a:buFont typeface="Calibri"/>
              <a:buNone/>
              <a:defRPr/>
            </a:lvl2pPr>
            <a:lvl3pPr indent="-228600" lvl="2" marL="1371600" rtl="0">
              <a:spcBef>
                <a:spcPts val="1600"/>
              </a:spcBef>
              <a:spcAft>
                <a:spcPts val="0"/>
              </a:spcAft>
              <a:buClr>
                <a:srgbClr val="888888"/>
              </a:buClr>
              <a:buSzPts val="1400"/>
              <a:buFont typeface="Calibri"/>
              <a:buNone/>
              <a:defRPr/>
            </a:lvl3pPr>
            <a:lvl4pPr indent="-228600" lvl="3" marL="1828800" rtl="0">
              <a:spcBef>
                <a:spcPts val="1600"/>
              </a:spcBef>
              <a:spcAft>
                <a:spcPts val="0"/>
              </a:spcAft>
              <a:buClr>
                <a:srgbClr val="888888"/>
              </a:buClr>
              <a:buSzPts val="1400"/>
              <a:buFont typeface="Calibri"/>
              <a:buNone/>
              <a:defRPr/>
            </a:lvl4pPr>
            <a:lvl5pPr indent="-228600" lvl="4" marL="2286000" rtl="0">
              <a:spcBef>
                <a:spcPts val="1600"/>
              </a:spcBef>
              <a:spcAft>
                <a:spcPts val="0"/>
              </a:spcAft>
              <a:buClr>
                <a:srgbClr val="888888"/>
              </a:buClr>
              <a:buSzPts val="1400"/>
              <a:buFont typeface="Calibri"/>
              <a:buNone/>
              <a:defRPr/>
            </a:lvl5pPr>
            <a:lvl6pPr indent="-228600" lvl="5" marL="2743200" rtl="0">
              <a:spcBef>
                <a:spcPts val="1600"/>
              </a:spcBef>
              <a:spcAft>
                <a:spcPts val="0"/>
              </a:spcAft>
              <a:buClr>
                <a:srgbClr val="888888"/>
              </a:buClr>
              <a:buSzPts val="1400"/>
              <a:buFont typeface="Calibri"/>
              <a:buNone/>
              <a:defRPr/>
            </a:lvl6pPr>
            <a:lvl7pPr indent="-228600" lvl="6" marL="3200400" rtl="0">
              <a:spcBef>
                <a:spcPts val="1600"/>
              </a:spcBef>
              <a:spcAft>
                <a:spcPts val="0"/>
              </a:spcAft>
              <a:buClr>
                <a:srgbClr val="888888"/>
              </a:buClr>
              <a:buSzPts val="1400"/>
              <a:buFont typeface="Calibri"/>
              <a:buNone/>
              <a:defRPr/>
            </a:lvl7pPr>
            <a:lvl8pPr indent="-228600" lvl="7" marL="3657600" rtl="0">
              <a:spcBef>
                <a:spcPts val="1600"/>
              </a:spcBef>
              <a:spcAft>
                <a:spcPts val="0"/>
              </a:spcAft>
              <a:buClr>
                <a:srgbClr val="888888"/>
              </a:buClr>
              <a:buSzPts val="1400"/>
              <a:buFont typeface="Calibri"/>
              <a:buNone/>
              <a:defRPr/>
            </a:lvl8pPr>
            <a:lvl9pPr indent="-228600" lvl="8" marL="4114800" rtl="0">
              <a:spcBef>
                <a:spcPts val="1600"/>
              </a:spcBef>
              <a:spcAft>
                <a:spcPts val="1600"/>
              </a:spcAft>
              <a:buClr>
                <a:srgbClr val="888888"/>
              </a:buClr>
              <a:buSzPts val="1400"/>
              <a:buFont typeface="Calibri"/>
              <a:buNone/>
              <a:defRPr/>
            </a:lvl9pPr>
          </a:lstStyle>
          <a:p/>
        </p:txBody>
      </p:sp>
      <p:sp>
        <p:nvSpPr>
          <p:cNvPr id="70" name="Google Shape;70;p18"/>
          <p:cNvSpPr txBox="1"/>
          <p:nvPr>
            <p:ph idx="10" type="dt"/>
          </p:nvPr>
        </p:nvSpPr>
        <p:spPr>
          <a:xfrm>
            <a:off x="415636" y="4206408"/>
            <a:ext cx="1939500" cy="2415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06400" marR="0" rtl="0" algn="l">
              <a:spcBef>
                <a:spcPts val="0"/>
              </a:spcBef>
              <a:spcAft>
                <a:spcPts val="0"/>
              </a:spcAft>
              <a:buSzPts val="1400"/>
              <a:buChar char="○"/>
              <a:defRPr/>
            </a:lvl2pPr>
            <a:lvl3pPr indent="-88900" lvl="2" marL="825500" marR="0" rtl="0" algn="l">
              <a:spcBef>
                <a:spcPts val="0"/>
              </a:spcBef>
              <a:spcAft>
                <a:spcPts val="0"/>
              </a:spcAft>
              <a:buSzPts val="1400"/>
              <a:buChar char="■"/>
              <a:defRPr/>
            </a:lvl3pPr>
            <a:lvl4pPr indent="-88900" lvl="3" marL="1231900" marR="0" rtl="0" algn="l">
              <a:spcBef>
                <a:spcPts val="0"/>
              </a:spcBef>
              <a:spcAft>
                <a:spcPts val="0"/>
              </a:spcAft>
              <a:buSzPts val="1400"/>
              <a:buChar char="●"/>
              <a:defRPr/>
            </a:lvl4pPr>
            <a:lvl5pPr indent="-88900" lvl="4" marL="1651000" marR="0" rtl="0" algn="l">
              <a:spcBef>
                <a:spcPts val="0"/>
              </a:spcBef>
              <a:spcAft>
                <a:spcPts val="0"/>
              </a:spcAft>
              <a:buSzPts val="1400"/>
              <a:buChar char="○"/>
              <a:defRPr/>
            </a:lvl5pPr>
            <a:lvl6pPr indent="-88900" lvl="5" marL="2057400" marR="0" rtl="0" algn="l">
              <a:spcBef>
                <a:spcPts val="0"/>
              </a:spcBef>
              <a:spcAft>
                <a:spcPts val="0"/>
              </a:spcAft>
              <a:buSzPts val="1400"/>
              <a:buChar char="■"/>
              <a:defRPr/>
            </a:lvl6pPr>
            <a:lvl7pPr indent="-88900" lvl="6" marL="2463800" marR="0" rtl="0" algn="l">
              <a:spcBef>
                <a:spcPts val="0"/>
              </a:spcBef>
              <a:spcAft>
                <a:spcPts val="0"/>
              </a:spcAft>
              <a:buSzPts val="1400"/>
              <a:buChar char="●"/>
              <a:defRPr/>
            </a:lvl7pPr>
            <a:lvl8pPr indent="-88900" lvl="7" marL="2882900" marR="0" rtl="0" algn="l">
              <a:spcBef>
                <a:spcPts val="0"/>
              </a:spcBef>
              <a:spcAft>
                <a:spcPts val="0"/>
              </a:spcAft>
              <a:buSzPts val="1400"/>
              <a:buChar char="○"/>
              <a:defRPr/>
            </a:lvl8pPr>
            <a:lvl9pPr indent="-88900" lvl="8" marL="3289300" marR="0" rtl="0" algn="l">
              <a:spcBef>
                <a:spcPts val="0"/>
              </a:spcBef>
              <a:spcAft>
                <a:spcPts val="0"/>
              </a:spcAft>
              <a:buSzPts val="1400"/>
              <a:buChar char="■"/>
              <a:defRPr/>
            </a:lvl9pPr>
          </a:lstStyle>
          <a:p/>
        </p:txBody>
      </p:sp>
      <p:sp>
        <p:nvSpPr>
          <p:cNvPr id="71" name="Google Shape;71;p18"/>
          <p:cNvSpPr txBox="1"/>
          <p:nvPr>
            <p:ph idx="11" type="ftr"/>
          </p:nvPr>
        </p:nvSpPr>
        <p:spPr>
          <a:xfrm>
            <a:off x="2840182" y="4206408"/>
            <a:ext cx="2632500" cy="2415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06400" marR="0" rtl="0" algn="l">
              <a:spcBef>
                <a:spcPts val="0"/>
              </a:spcBef>
              <a:spcAft>
                <a:spcPts val="0"/>
              </a:spcAft>
              <a:buSzPts val="1400"/>
              <a:buChar char="○"/>
              <a:defRPr/>
            </a:lvl2pPr>
            <a:lvl3pPr indent="-88900" lvl="2" marL="825500" marR="0" rtl="0" algn="l">
              <a:spcBef>
                <a:spcPts val="0"/>
              </a:spcBef>
              <a:spcAft>
                <a:spcPts val="0"/>
              </a:spcAft>
              <a:buSzPts val="1400"/>
              <a:buChar char="■"/>
              <a:defRPr/>
            </a:lvl3pPr>
            <a:lvl4pPr indent="-88900" lvl="3" marL="1231900" marR="0" rtl="0" algn="l">
              <a:spcBef>
                <a:spcPts val="0"/>
              </a:spcBef>
              <a:spcAft>
                <a:spcPts val="0"/>
              </a:spcAft>
              <a:buSzPts val="1400"/>
              <a:buChar char="●"/>
              <a:defRPr/>
            </a:lvl4pPr>
            <a:lvl5pPr indent="-88900" lvl="4" marL="1651000" marR="0" rtl="0" algn="l">
              <a:spcBef>
                <a:spcPts val="0"/>
              </a:spcBef>
              <a:spcAft>
                <a:spcPts val="0"/>
              </a:spcAft>
              <a:buSzPts val="1400"/>
              <a:buChar char="○"/>
              <a:defRPr/>
            </a:lvl5pPr>
            <a:lvl6pPr indent="-88900" lvl="5" marL="2057400" marR="0" rtl="0" algn="l">
              <a:spcBef>
                <a:spcPts val="0"/>
              </a:spcBef>
              <a:spcAft>
                <a:spcPts val="0"/>
              </a:spcAft>
              <a:buSzPts val="1400"/>
              <a:buChar char="■"/>
              <a:defRPr/>
            </a:lvl6pPr>
            <a:lvl7pPr indent="-88900" lvl="6" marL="2463800" marR="0" rtl="0" algn="l">
              <a:spcBef>
                <a:spcPts val="0"/>
              </a:spcBef>
              <a:spcAft>
                <a:spcPts val="0"/>
              </a:spcAft>
              <a:buSzPts val="1400"/>
              <a:buChar char="●"/>
              <a:defRPr/>
            </a:lvl7pPr>
            <a:lvl8pPr indent="-88900" lvl="7" marL="2882900" marR="0" rtl="0" algn="l">
              <a:spcBef>
                <a:spcPts val="0"/>
              </a:spcBef>
              <a:spcAft>
                <a:spcPts val="0"/>
              </a:spcAft>
              <a:buSzPts val="1400"/>
              <a:buChar char="○"/>
              <a:defRPr/>
            </a:lvl8pPr>
            <a:lvl9pPr indent="-88900" lvl="8" marL="3289300" marR="0" rtl="0" algn="l">
              <a:spcBef>
                <a:spcPts val="0"/>
              </a:spcBef>
              <a:spcAft>
                <a:spcPts val="0"/>
              </a:spcAft>
              <a:buSzPts val="1400"/>
              <a:buChar char="■"/>
              <a:defRPr/>
            </a:lvl9pPr>
          </a:lstStyle>
          <a:p/>
        </p:txBody>
      </p:sp>
      <p:sp>
        <p:nvSpPr>
          <p:cNvPr id="72" name="Google Shape;72;p18"/>
          <p:cNvSpPr txBox="1"/>
          <p:nvPr>
            <p:ph idx="12" type="sldNum"/>
          </p:nvPr>
        </p:nvSpPr>
        <p:spPr>
          <a:xfrm>
            <a:off x="5957455" y="4206408"/>
            <a:ext cx="1939500" cy="2415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06400" rtl="0" algn="l">
              <a:spcBef>
                <a:spcPts val="0"/>
              </a:spcBef>
              <a:spcAft>
                <a:spcPts val="0"/>
              </a:spcAft>
              <a:buSzPts val="1400"/>
              <a:buChar char="○"/>
            </a:pPr>
            <a:r>
              <a:t/>
            </a:r>
            <a:endParaRPr/>
          </a:p>
          <a:p>
            <a:pPr indent="-88900" lvl="2" marL="825500" rtl="0" algn="l">
              <a:spcBef>
                <a:spcPts val="0"/>
              </a:spcBef>
              <a:spcAft>
                <a:spcPts val="0"/>
              </a:spcAft>
              <a:buSzPts val="1400"/>
              <a:buChar char="■"/>
            </a:pPr>
            <a:r>
              <a:t/>
            </a:r>
            <a:endParaRPr/>
          </a:p>
          <a:p>
            <a:pPr indent="-88900" lvl="3" marL="1231900" rtl="0" algn="l">
              <a:spcBef>
                <a:spcPts val="0"/>
              </a:spcBef>
              <a:spcAft>
                <a:spcPts val="0"/>
              </a:spcAft>
              <a:buSzPts val="1400"/>
              <a:buChar char="●"/>
            </a:pPr>
            <a:r>
              <a:t/>
            </a:r>
            <a:endParaRPr/>
          </a:p>
          <a:p>
            <a:pPr indent="-88900" lvl="4" marL="1651000" rtl="0" algn="l">
              <a:spcBef>
                <a:spcPts val="0"/>
              </a:spcBef>
              <a:spcAft>
                <a:spcPts val="0"/>
              </a:spcAft>
              <a:buSzPts val="1400"/>
              <a:buChar char="○"/>
            </a:pPr>
            <a:r>
              <a:t/>
            </a:r>
            <a:endParaRPr/>
          </a:p>
          <a:p>
            <a:pPr indent="-88900" lvl="5" marL="2057400" rtl="0" algn="l">
              <a:spcBef>
                <a:spcPts val="0"/>
              </a:spcBef>
              <a:spcAft>
                <a:spcPts val="0"/>
              </a:spcAft>
              <a:buSzPts val="1400"/>
              <a:buChar char="■"/>
            </a:pPr>
            <a:r>
              <a:t/>
            </a:r>
            <a:endParaRPr/>
          </a:p>
          <a:p>
            <a:pPr indent="-88900" lvl="6" marL="2463800" rtl="0" algn="l">
              <a:spcBef>
                <a:spcPts val="0"/>
              </a:spcBef>
              <a:spcAft>
                <a:spcPts val="0"/>
              </a:spcAft>
              <a:buSzPts val="1400"/>
              <a:buChar char="●"/>
            </a:pPr>
            <a:r>
              <a:t/>
            </a:r>
            <a:endParaRPr/>
          </a:p>
          <a:p>
            <a:pPr indent="-88900" lvl="7" marL="2882900" rtl="0" algn="l">
              <a:spcBef>
                <a:spcPts val="0"/>
              </a:spcBef>
              <a:spcAft>
                <a:spcPts val="0"/>
              </a:spcAft>
              <a:buSzPts val="1400"/>
              <a:buChar char="○"/>
            </a:pPr>
            <a:r>
              <a:t/>
            </a:r>
            <a:endParaRPr/>
          </a:p>
          <a:p>
            <a:pPr indent="-88900" lvl="8" marL="3289300" rtl="0" algn="l">
              <a:spcBef>
                <a:spcPts val="0"/>
              </a:spcBef>
              <a:spcAft>
                <a:spcPts val="0"/>
              </a:spcAft>
              <a:buSzPts val="1400"/>
              <a:buChar char="■"/>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3" name="Shape 73"/>
        <p:cNvGrpSpPr/>
        <p:nvPr/>
      </p:nvGrpSpPr>
      <p:grpSpPr>
        <a:xfrm>
          <a:off x="0" y="0"/>
          <a:ext cx="0" cy="0"/>
          <a:chOff x="0" y="0"/>
          <a:chExt cx="0" cy="0"/>
        </a:xfrm>
      </p:grpSpPr>
      <p:sp>
        <p:nvSpPr>
          <p:cNvPr id="74" name="Google Shape;74;p1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5" name="Google Shape;75;p19"/>
          <p:cNvSpPr txBox="1"/>
          <p:nvPr>
            <p:ph idx="1" type="body"/>
          </p:nvPr>
        </p:nvSpPr>
        <p:spPr>
          <a:xfrm>
            <a:off x="457201" y="1200151"/>
            <a:ext cx="3412200" cy="30465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440"/>
              </a:spcBef>
              <a:spcAft>
                <a:spcPts val="0"/>
              </a:spcAft>
              <a:buClr>
                <a:srgbClr val="313231"/>
              </a:buClr>
              <a:buSzPts val="2200"/>
              <a:buFont typeface="Arial"/>
              <a:buNone/>
              <a:defRPr sz="2200">
                <a:solidFill>
                  <a:srgbClr val="313231"/>
                </a:solidFill>
                <a:latin typeface="Arial"/>
                <a:ea typeface="Arial"/>
                <a:cs typeface="Arial"/>
                <a:sym typeface="Arial"/>
              </a:defRPr>
            </a:lvl1pPr>
            <a:lvl2pPr indent="-228600" lvl="1" marL="914400" rtl="0" algn="r">
              <a:spcBef>
                <a:spcPts val="440"/>
              </a:spcBef>
              <a:spcAft>
                <a:spcPts val="0"/>
              </a:spcAft>
              <a:buSzPts val="1650"/>
              <a:buNone/>
              <a:defRPr sz="2200"/>
            </a:lvl2pPr>
            <a:lvl3pPr indent="-228600" lvl="2" marL="1371600" rtl="0" algn="r">
              <a:spcBef>
                <a:spcPts val="440"/>
              </a:spcBef>
              <a:spcAft>
                <a:spcPts val="0"/>
              </a:spcAft>
              <a:buSzPts val="1650"/>
              <a:buNone/>
              <a:defRPr sz="2200"/>
            </a:lvl3pPr>
            <a:lvl4pPr indent="-228600" lvl="3" marL="1828800" rtl="0" algn="r">
              <a:spcBef>
                <a:spcPts val="440"/>
              </a:spcBef>
              <a:spcAft>
                <a:spcPts val="0"/>
              </a:spcAft>
              <a:buSzPts val="1650"/>
              <a:buNone/>
              <a:defRPr sz="2200"/>
            </a:lvl4pPr>
            <a:lvl5pPr indent="-228600" lvl="4" marL="2286000" rtl="0" algn="r">
              <a:spcBef>
                <a:spcPts val="440"/>
              </a:spcBef>
              <a:spcAft>
                <a:spcPts val="0"/>
              </a:spcAft>
              <a:buSzPts val="1650"/>
              <a:buNone/>
              <a:defRPr sz="2200"/>
            </a:lvl5pPr>
            <a:lvl6pPr indent="-342900" lvl="5" marL="2743200" rtl="0" algn="l">
              <a:spcBef>
                <a:spcPts val="360"/>
              </a:spcBef>
              <a:spcAft>
                <a:spcPts val="0"/>
              </a:spcAft>
              <a:buClr>
                <a:schemeClr val="dk1"/>
              </a:buClr>
              <a:buSzPts val="1800"/>
              <a:buChar char="■"/>
              <a:defRPr sz="1800"/>
            </a:lvl6pPr>
            <a:lvl7pPr indent="-342900" lvl="6" marL="3200400" rtl="0" algn="l">
              <a:spcBef>
                <a:spcPts val="1600"/>
              </a:spcBef>
              <a:spcAft>
                <a:spcPts val="0"/>
              </a:spcAft>
              <a:buClr>
                <a:schemeClr val="dk1"/>
              </a:buClr>
              <a:buSzPts val="1800"/>
              <a:buChar char="●"/>
              <a:defRPr sz="1800"/>
            </a:lvl7pPr>
            <a:lvl8pPr indent="-342900" lvl="7" marL="3657600" rtl="0" algn="l">
              <a:spcBef>
                <a:spcPts val="1600"/>
              </a:spcBef>
              <a:spcAft>
                <a:spcPts val="0"/>
              </a:spcAft>
              <a:buClr>
                <a:schemeClr val="dk1"/>
              </a:buClr>
              <a:buSzPts val="1800"/>
              <a:buChar char="○"/>
              <a:defRPr sz="1800"/>
            </a:lvl8pPr>
            <a:lvl9pPr indent="-342900" lvl="8" marL="4114800" rtl="0" algn="l">
              <a:spcBef>
                <a:spcPts val="1600"/>
              </a:spcBef>
              <a:spcAft>
                <a:spcPts val="1600"/>
              </a:spcAft>
              <a:buClr>
                <a:schemeClr val="dk1"/>
              </a:buClr>
              <a:buSzPts val="1800"/>
              <a:buChar char="■"/>
              <a:defRPr sz="1800"/>
            </a:lvl9pPr>
          </a:lstStyle>
          <a:p/>
        </p:txBody>
      </p:sp>
      <p:sp>
        <p:nvSpPr>
          <p:cNvPr id="76" name="Google Shape;76;p19"/>
          <p:cNvSpPr txBox="1"/>
          <p:nvPr>
            <p:ph idx="2" type="body"/>
          </p:nvPr>
        </p:nvSpPr>
        <p:spPr>
          <a:xfrm>
            <a:off x="3988167" y="1200150"/>
            <a:ext cx="4698600" cy="3046500"/>
          </a:xfrm>
          <a:prstGeom prst="rect">
            <a:avLst/>
          </a:prstGeom>
          <a:noFill/>
          <a:ln>
            <a:noFill/>
          </a:ln>
        </p:spPr>
        <p:txBody>
          <a:bodyPr anchorCtr="0" anchor="t" bIns="45700" lIns="91425" spcFirstLastPara="1" rIns="91425" wrap="square" tIns="45700">
            <a:noAutofit/>
          </a:bodyPr>
          <a:lstStyle>
            <a:lvl1pPr indent="-228600" lvl="0" marL="457200" rtl="0" algn="l">
              <a:spcBef>
                <a:spcPts val="440"/>
              </a:spcBef>
              <a:spcAft>
                <a:spcPts val="0"/>
              </a:spcAft>
              <a:buSzPts val="1650"/>
              <a:buNone/>
              <a:defRPr sz="2200">
                <a:solidFill>
                  <a:srgbClr val="313231"/>
                </a:solidFill>
                <a:latin typeface="Arial"/>
                <a:ea typeface="Arial"/>
                <a:cs typeface="Arial"/>
                <a:sym typeface="Arial"/>
              </a:defRPr>
            </a:lvl1pPr>
            <a:lvl2pPr indent="-228600" lvl="1" marL="914400" rtl="0" algn="l">
              <a:spcBef>
                <a:spcPts val="440"/>
              </a:spcBef>
              <a:spcAft>
                <a:spcPts val="0"/>
              </a:spcAft>
              <a:buSzPts val="1650"/>
              <a:buNone/>
              <a:defRPr sz="2200"/>
            </a:lvl2pPr>
            <a:lvl3pPr indent="-228600" lvl="2" marL="1371600" rtl="0" algn="l">
              <a:spcBef>
                <a:spcPts val="440"/>
              </a:spcBef>
              <a:spcAft>
                <a:spcPts val="0"/>
              </a:spcAft>
              <a:buSzPts val="1650"/>
              <a:buNone/>
              <a:defRPr sz="2200"/>
            </a:lvl3pPr>
            <a:lvl4pPr indent="-228600" lvl="3" marL="1828800" rtl="0" algn="l">
              <a:spcBef>
                <a:spcPts val="440"/>
              </a:spcBef>
              <a:spcAft>
                <a:spcPts val="0"/>
              </a:spcAft>
              <a:buSzPts val="1650"/>
              <a:buNone/>
              <a:defRPr sz="2200"/>
            </a:lvl4pPr>
            <a:lvl5pPr indent="-228600" lvl="4" marL="2286000" rtl="0" algn="l">
              <a:spcBef>
                <a:spcPts val="360"/>
              </a:spcBef>
              <a:spcAft>
                <a:spcPts val="0"/>
              </a:spcAft>
              <a:buSzPts val="1350"/>
              <a:buNone/>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1600"/>
              </a:spcBef>
              <a:spcAft>
                <a:spcPts val="0"/>
              </a:spcAft>
              <a:buClr>
                <a:schemeClr val="dk1"/>
              </a:buClr>
              <a:buSzPts val="1800"/>
              <a:buChar char="●"/>
              <a:defRPr sz="1800"/>
            </a:lvl7pPr>
            <a:lvl8pPr indent="-342900" lvl="7" marL="3657600" rtl="0" algn="l">
              <a:spcBef>
                <a:spcPts val="1600"/>
              </a:spcBef>
              <a:spcAft>
                <a:spcPts val="0"/>
              </a:spcAft>
              <a:buClr>
                <a:schemeClr val="dk1"/>
              </a:buClr>
              <a:buSzPts val="1800"/>
              <a:buChar char="○"/>
              <a:defRPr sz="1800"/>
            </a:lvl8pPr>
            <a:lvl9pPr indent="-342900" lvl="8" marL="4114800" rtl="0" algn="l">
              <a:spcBef>
                <a:spcPts val="1600"/>
              </a:spcBef>
              <a:spcAft>
                <a:spcPts val="1600"/>
              </a:spcAft>
              <a:buClr>
                <a:schemeClr val="dk1"/>
              </a:buClr>
              <a:buSzPts val="1800"/>
              <a:buChar char="■"/>
              <a:defRPr sz="1800"/>
            </a:lvl9pPr>
          </a:lstStyle>
          <a:p/>
        </p:txBody>
      </p:sp>
      <p:sp>
        <p:nvSpPr>
          <p:cNvPr id="77" name="Google Shape;77;p19"/>
          <p:cNvSpPr txBox="1"/>
          <p:nvPr>
            <p:ph idx="11" type="ftr"/>
          </p:nvPr>
        </p:nvSpPr>
        <p:spPr>
          <a:xfrm>
            <a:off x="3124200" y="4667250"/>
            <a:ext cx="2895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Columns)">
  <p:cSld name="Title and Content (2 Columns)">
    <p:spTree>
      <p:nvGrpSpPr>
        <p:cNvPr id="78" name="Shape 78"/>
        <p:cNvGrpSpPr/>
        <p:nvPr/>
      </p:nvGrpSpPr>
      <p:grpSpPr>
        <a:xfrm>
          <a:off x="0" y="0"/>
          <a:ext cx="0" cy="0"/>
          <a:chOff x="0" y="0"/>
          <a:chExt cx="0" cy="0"/>
        </a:xfrm>
      </p:grpSpPr>
      <p:sp>
        <p:nvSpPr>
          <p:cNvPr id="79" name="Google Shape;79;p20"/>
          <p:cNvSpPr txBox="1"/>
          <p:nvPr>
            <p:ph type="title"/>
          </p:nvPr>
        </p:nvSpPr>
        <p:spPr>
          <a:xfrm>
            <a:off x="457200" y="205979"/>
            <a:ext cx="8229600" cy="55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80" name="Google Shape;80;p20"/>
          <p:cNvSpPr txBox="1"/>
          <p:nvPr>
            <p:ph idx="1" type="body"/>
          </p:nvPr>
        </p:nvSpPr>
        <p:spPr>
          <a:xfrm>
            <a:off x="4651826" y="1302424"/>
            <a:ext cx="4038600" cy="32922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500"/>
              </a:spcBef>
              <a:spcAft>
                <a:spcPts val="0"/>
              </a:spcAft>
              <a:buClr>
                <a:schemeClr val="dk1"/>
              </a:buClr>
              <a:buSzPts val="3000"/>
              <a:buFont typeface="Helvetica Neue"/>
              <a:buChar char="•"/>
              <a:defRPr/>
            </a:lvl1pPr>
            <a:lvl2pPr indent="-381000" lvl="1" marL="914400" rtl="0" algn="l">
              <a:lnSpc>
                <a:spcPct val="100000"/>
              </a:lnSpc>
              <a:spcBef>
                <a:spcPts val="500"/>
              </a:spcBef>
              <a:spcAft>
                <a:spcPts val="0"/>
              </a:spcAft>
              <a:buClr>
                <a:schemeClr val="dk1"/>
              </a:buClr>
              <a:buSzPts val="2400"/>
              <a:buFont typeface="Helvetica Neue"/>
              <a:buChar char="–"/>
              <a:defRPr/>
            </a:lvl2pPr>
            <a:lvl3pPr indent="-381000" lvl="2" marL="1371600" rtl="0" algn="l">
              <a:lnSpc>
                <a:spcPct val="100000"/>
              </a:lnSpc>
              <a:spcBef>
                <a:spcPts val="500"/>
              </a:spcBef>
              <a:spcAft>
                <a:spcPts val="0"/>
              </a:spcAft>
              <a:buClr>
                <a:schemeClr val="dk1"/>
              </a:buClr>
              <a:buSzPts val="2400"/>
              <a:buFont typeface="Helvetica Neue"/>
              <a:buChar char="•"/>
              <a:defRPr/>
            </a:lvl3pPr>
            <a:lvl4pPr indent="-342900" lvl="3" marL="1828800" rtl="0" algn="l">
              <a:lnSpc>
                <a:spcPct val="100000"/>
              </a:lnSpc>
              <a:spcBef>
                <a:spcPts val="500"/>
              </a:spcBef>
              <a:spcAft>
                <a:spcPts val="0"/>
              </a:spcAft>
              <a:buClr>
                <a:schemeClr val="dk1"/>
              </a:buClr>
              <a:buSzPts val="1800"/>
              <a:buFont typeface="Helvetica Neue"/>
              <a:buChar char="–"/>
              <a:defRPr/>
            </a:lvl4pPr>
            <a:lvl5pPr indent="-342900" lvl="4" marL="2286000" rtl="0" algn="l">
              <a:lnSpc>
                <a:spcPct val="100000"/>
              </a:lnSpc>
              <a:spcBef>
                <a:spcPts val="500"/>
              </a:spcBef>
              <a:spcAft>
                <a:spcPts val="0"/>
              </a:spcAft>
              <a:buClr>
                <a:schemeClr val="dk1"/>
              </a:buClr>
              <a:buSzPts val="1800"/>
              <a:buFont typeface="Helvetica Neue"/>
              <a:buChar char="»"/>
              <a:defRPr/>
            </a:lvl5pPr>
            <a:lvl6pPr indent="-342900" lvl="5" marL="2743200" rtl="0" algn="l">
              <a:lnSpc>
                <a:spcPct val="100000"/>
              </a:lnSpc>
              <a:spcBef>
                <a:spcPts val="400"/>
              </a:spcBef>
              <a:spcAft>
                <a:spcPts val="0"/>
              </a:spcAft>
              <a:buClr>
                <a:schemeClr val="dk1"/>
              </a:buClr>
              <a:buSzPts val="1800"/>
              <a:buFont typeface="Calibri"/>
              <a:buChar char="•"/>
              <a:defRPr/>
            </a:lvl6pPr>
            <a:lvl7pPr indent="-342900" lvl="6" marL="3200400" rtl="0" algn="l">
              <a:lnSpc>
                <a:spcPct val="100000"/>
              </a:lnSpc>
              <a:spcBef>
                <a:spcPts val="400"/>
              </a:spcBef>
              <a:spcAft>
                <a:spcPts val="0"/>
              </a:spcAft>
              <a:buClr>
                <a:schemeClr val="dk1"/>
              </a:buClr>
              <a:buSzPts val="1800"/>
              <a:buFont typeface="Calibri"/>
              <a:buChar char="•"/>
              <a:defRPr/>
            </a:lvl7pPr>
            <a:lvl8pPr indent="-342900" lvl="7" marL="3657600" rtl="0" algn="l">
              <a:lnSpc>
                <a:spcPct val="100000"/>
              </a:lnSpc>
              <a:spcBef>
                <a:spcPts val="400"/>
              </a:spcBef>
              <a:spcAft>
                <a:spcPts val="0"/>
              </a:spcAft>
              <a:buClr>
                <a:schemeClr val="dk1"/>
              </a:buClr>
              <a:buSzPts val="1800"/>
              <a:buFont typeface="Calibri"/>
              <a:buChar char="•"/>
              <a:defRPr/>
            </a:lvl8pPr>
            <a:lvl9pPr indent="-342900" lvl="8" marL="4114800" rtl="0" algn="l">
              <a:lnSpc>
                <a:spcPct val="100000"/>
              </a:lnSpc>
              <a:spcBef>
                <a:spcPts val="400"/>
              </a:spcBef>
              <a:spcAft>
                <a:spcPts val="0"/>
              </a:spcAft>
              <a:buClr>
                <a:schemeClr val="dk1"/>
              </a:buClr>
              <a:buSzPts val="1800"/>
              <a:buFont typeface="Calibri"/>
              <a:buChar char="•"/>
              <a:defRPr/>
            </a:lvl9pPr>
          </a:lstStyle>
          <a:p/>
        </p:txBody>
      </p:sp>
      <p:sp>
        <p:nvSpPr>
          <p:cNvPr id="81" name="Google Shape;81;p20"/>
          <p:cNvSpPr txBox="1"/>
          <p:nvPr>
            <p:ph idx="2" type="body"/>
          </p:nvPr>
        </p:nvSpPr>
        <p:spPr>
          <a:xfrm>
            <a:off x="457201" y="1302524"/>
            <a:ext cx="4038600" cy="32922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500"/>
              </a:spcBef>
              <a:spcAft>
                <a:spcPts val="0"/>
              </a:spcAft>
              <a:buClr>
                <a:schemeClr val="dk1"/>
              </a:buClr>
              <a:buSzPts val="3000"/>
              <a:buFont typeface="Helvetica Neue"/>
              <a:buChar char="•"/>
              <a:defRPr/>
            </a:lvl1pPr>
            <a:lvl2pPr indent="-381000" lvl="1" marL="914400" rtl="0" algn="l">
              <a:lnSpc>
                <a:spcPct val="100000"/>
              </a:lnSpc>
              <a:spcBef>
                <a:spcPts val="500"/>
              </a:spcBef>
              <a:spcAft>
                <a:spcPts val="0"/>
              </a:spcAft>
              <a:buClr>
                <a:schemeClr val="dk1"/>
              </a:buClr>
              <a:buSzPts val="2400"/>
              <a:buFont typeface="Helvetica Neue"/>
              <a:buChar char="–"/>
              <a:defRPr/>
            </a:lvl2pPr>
            <a:lvl3pPr indent="-381000" lvl="2" marL="1371600" rtl="0" algn="l">
              <a:lnSpc>
                <a:spcPct val="100000"/>
              </a:lnSpc>
              <a:spcBef>
                <a:spcPts val="500"/>
              </a:spcBef>
              <a:spcAft>
                <a:spcPts val="0"/>
              </a:spcAft>
              <a:buClr>
                <a:schemeClr val="dk1"/>
              </a:buClr>
              <a:buSzPts val="2400"/>
              <a:buFont typeface="Helvetica Neue"/>
              <a:buChar char="•"/>
              <a:defRPr/>
            </a:lvl3pPr>
            <a:lvl4pPr indent="-342900" lvl="3" marL="1828800" rtl="0" algn="l">
              <a:lnSpc>
                <a:spcPct val="100000"/>
              </a:lnSpc>
              <a:spcBef>
                <a:spcPts val="500"/>
              </a:spcBef>
              <a:spcAft>
                <a:spcPts val="0"/>
              </a:spcAft>
              <a:buClr>
                <a:schemeClr val="dk1"/>
              </a:buClr>
              <a:buSzPts val="1800"/>
              <a:buFont typeface="Helvetica Neue"/>
              <a:buChar char="–"/>
              <a:defRPr/>
            </a:lvl4pPr>
            <a:lvl5pPr indent="-342900" lvl="4" marL="2286000" rtl="0" algn="l">
              <a:lnSpc>
                <a:spcPct val="100000"/>
              </a:lnSpc>
              <a:spcBef>
                <a:spcPts val="500"/>
              </a:spcBef>
              <a:spcAft>
                <a:spcPts val="0"/>
              </a:spcAft>
              <a:buClr>
                <a:schemeClr val="dk1"/>
              </a:buClr>
              <a:buSzPts val="1800"/>
              <a:buFont typeface="Helvetica Neue"/>
              <a:buChar char="»"/>
              <a:defRPr/>
            </a:lvl5pPr>
            <a:lvl6pPr indent="-342900" lvl="5" marL="2743200" rtl="0" algn="l">
              <a:lnSpc>
                <a:spcPct val="100000"/>
              </a:lnSpc>
              <a:spcBef>
                <a:spcPts val="400"/>
              </a:spcBef>
              <a:spcAft>
                <a:spcPts val="0"/>
              </a:spcAft>
              <a:buClr>
                <a:schemeClr val="dk1"/>
              </a:buClr>
              <a:buSzPts val="1800"/>
              <a:buFont typeface="Calibri"/>
              <a:buChar char="•"/>
              <a:defRPr/>
            </a:lvl6pPr>
            <a:lvl7pPr indent="-342900" lvl="6" marL="3200400" rtl="0" algn="l">
              <a:lnSpc>
                <a:spcPct val="100000"/>
              </a:lnSpc>
              <a:spcBef>
                <a:spcPts val="400"/>
              </a:spcBef>
              <a:spcAft>
                <a:spcPts val="0"/>
              </a:spcAft>
              <a:buClr>
                <a:schemeClr val="dk1"/>
              </a:buClr>
              <a:buSzPts val="1800"/>
              <a:buFont typeface="Calibri"/>
              <a:buChar char="•"/>
              <a:defRPr/>
            </a:lvl7pPr>
            <a:lvl8pPr indent="-342900" lvl="7" marL="3657600" rtl="0" algn="l">
              <a:lnSpc>
                <a:spcPct val="100000"/>
              </a:lnSpc>
              <a:spcBef>
                <a:spcPts val="400"/>
              </a:spcBef>
              <a:spcAft>
                <a:spcPts val="0"/>
              </a:spcAft>
              <a:buClr>
                <a:schemeClr val="dk1"/>
              </a:buClr>
              <a:buSzPts val="1800"/>
              <a:buFont typeface="Calibri"/>
              <a:buChar char="•"/>
              <a:defRPr/>
            </a:lvl8pPr>
            <a:lvl9pPr indent="-342900" lvl="8" marL="4114800" rtl="0" algn="l">
              <a:lnSpc>
                <a:spcPct val="100000"/>
              </a:lnSpc>
              <a:spcBef>
                <a:spcPts val="400"/>
              </a:spcBef>
              <a:spcAft>
                <a:spcPts val="0"/>
              </a:spcAft>
              <a:buClr>
                <a:schemeClr val="dk1"/>
              </a:buClr>
              <a:buSzPts val="1800"/>
              <a:buFont typeface="Calibri"/>
              <a:buChar char="•"/>
              <a:defRPr/>
            </a:lvl9pPr>
          </a:lstStyle>
          <a:p/>
        </p:txBody>
      </p:sp>
      <p:sp>
        <p:nvSpPr>
          <p:cNvPr id="82" name="Google Shape;82;p20"/>
          <p:cNvSpPr txBox="1"/>
          <p:nvPr>
            <p:ph idx="3" type="subTitle"/>
          </p:nvPr>
        </p:nvSpPr>
        <p:spPr>
          <a:xfrm>
            <a:off x="457101" y="822826"/>
            <a:ext cx="40386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Helvetica Neue"/>
              <a:buNone/>
              <a:defRPr/>
            </a:lvl1pPr>
            <a:lvl2pPr lvl="1" marR="0" rtl="0" algn="l">
              <a:lnSpc>
                <a:spcPct val="100000"/>
              </a:lnSpc>
              <a:spcBef>
                <a:spcPts val="0"/>
              </a:spcBef>
              <a:spcAft>
                <a:spcPts val="0"/>
              </a:spcAft>
              <a:buClr>
                <a:schemeClr val="dk1"/>
              </a:buClr>
              <a:buSzPts val="2400"/>
              <a:buFont typeface="Helvetica Neue"/>
              <a:buNone/>
              <a:defRPr/>
            </a:lvl2pPr>
            <a:lvl3pPr lvl="2" marR="0" rtl="0" algn="l">
              <a:lnSpc>
                <a:spcPct val="100000"/>
              </a:lnSpc>
              <a:spcBef>
                <a:spcPts val="0"/>
              </a:spcBef>
              <a:spcAft>
                <a:spcPts val="0"/>
              </a:spcAft>
              <a:buClr>
                <a:schemeClr val="dk1"/>
              </a:buClr>
              <a:buSzPts val="2400"/>
              <a:buFont typeface="Helvetica Neue"/>
              <a:buNone/>
              <a:defRPr/>
            </a:lvl3pPr>
            <a:lvl4pPr lvl="3" marR="0" rtl="0" algn="l">
              <a:lnSpc>
                <a:spcPct val="100000"/>
              </a:lnSpc>
              <a:spcBef>
                <a:spcPts val="0"/>
              </a:spcBef>
              <a:spcAft>
                <a:spcPts val="0"/>
              </a:spcAft>
              <a:buClr>
                <a:schemeClr val="dk1"/>
              </a:buClr>
              <a:buSzPts val="1800"/>
              <a:buFont typeface="Helvetica Neue"/>
              <a:buNone/>
              <a:defRPr/>
            </a:lvl4pPr>
            <a:lvl5pPr lvl="4" marR="0" rtl="0" algn="l">
              <a:lnSpc>
                <a:spcPct val="100000"/>
              </a:lnSpc>
              <a:spcBef>
                <a:spcPts val="0"/>
              </a:spcBef>
              <a:spcAft>
                <a:spcPts val="0"/>
              </a:spcAft>
              <a:buClr>
                <a:schemeClr val="dk1"/>
              </a:buClr>
              <a:buSzPts val="1800"/>
              <a:buFont typeface="Helvetica Neue"/>
              <a:buNone/>
              <a:defRPr/>
            </a:lvl5pPr>
            <a:lvl6pPr lvl="5" marR="0" rtl="0" algn="l">
              <a:lnSpc>
                <a:spcPct val="100000"/>
              </a:lnSpc>
              <a:spcBef>
                <a:spcPts val="0"/>
              </a:spcBef>
              <a:spcAft>
                <a:spcPts val="0"/>
              </a:spcAft>
              <a:buClr>
                <a:schemeClr val="dk1"/>
              </a:buClr>
              <a:buSzPts val="1800"/>
              <a:buFont typeface="Calibri"/>
              <a:buNone/>
              <a:defRPr/>
            </a:lvl6pPr>
            <a:lvl7pPr lvl="6" marR="0" rtl="0" algn="l">
              <a:lnSpc>
                <a:spcPct val="100000"/>
              </a:lnSpc>
              <a:spcBef>
                <a:spcPts val="0"/>
              </a:spcBef>
              <a:spcAft>
                <a:spcPts val="0"/>
              </a:spcAft>
              <a:buClr>
                <a:schemeClr val="dk1"/>
              </a:buClr>
              <a:buSzPts val="1800"/>
              <a:buFont typeface="Calibri"/>
              <a:buNone/>
              <a:defRPr/>
            </a:lvl7pPr>
            <a:lvl8pPr lvl="7" marR="0" rtl="0" algn="l">
              <a:lnSpc>
                <a:spcPct val="100000"/>
              </a:lnSpc>
              <a:spcBef>
                <a:spcPts val="0"/>
              </a:spcBef>
              <a:spcAft>
                <a:spcPts val="0"/>
              </a:spcAft>
              <a:buClr>
                <a:schemeClr val="dk1"/>
              </a:buClr>
              <a:buSzPts val="1800"/>
              <a:buFont typeface="Calibri"/>
              <a:buNone/>
              <a:defRPr/>
            </a:lvl8pPr>
            <a:lvl9pPr lvl="8" marR="0" rtl="0" algn="l">
              <a:lnSpc>
                <a:spcPct val="100000"/>
              </a:lnSpc>
              <a:spcBef>
                <a:spcPts val="0"/>
              </a:spcBef>
              <a:spcAft>
                <a:spcPts val="0"/>
              </a:spcAft>
              <a:buClr>
                <a:schemeClr val="dk1"/>
              </a:buClr>
              <a:buSzPts val="1800"/>
              <a:buFont typeface="Calibri"/>
              <a:buNone/>
              <a:defRPr/>
            </a:lvl9pPr>
          </a:lstStyle>
          <a:p/>
        </p:txBody>
      </p:sp>
      <p:sp>
        <p:nvSpPr>
          <p:cNvPr id="83" name="Google Shape;83;p20"/>
          <p:cNvSpPr txBox="1"/>
          <p:nvPr>
            <p:ph idx="4" type="subTitle"/>
          </p:nvPr>
        </p:nvSpPr>
        <p:spPr>
          <a:xfrm>
            <a:off x="4651826" y="822826"/>
            <a:ext cx="40386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Helvetica Neue"/>
              <a:buNone/>
              <a:defRPr/>
            </a:lvl1pPr>
            <a:lvl2pPr lvl="1" marR="0" rtl="0" algn="l">
              <a:lnSpc>
                <a:spcPct val="100000"/>
              </a:lnSpc>
              <a:spcBef>
                <a:spcPts val="0"/>
              </a:spcBef>
              <a:spcAft>
                <a:spcPts val="0"/>
              </a:spcAft>
              <a:buClr>
                <a:schemeClr val="dk1"/>
              </a:buClr>
              <a:buSzPts val="2400"/>
              <a:buFont typeface="Helvetica Neue"/>
              <a:buNone/>
              <a:defRPr/>
            </a:lvl2pPr>
            <a:lvl3pPr lvl="2" marR="0" rtl="0" algn="l">
              <a:lnSpc>
                <a:spcPct val="100000"/>
              </a:lnSpc>
              <a:spcBef>
                <a:spcPts val="0"/>
              </a:spcBef>
              <a:spcAft>
                <a:spcPts val="0"/>
              </a:spcAft>
              <a:buClr>
                <a:schemeClr val="dk1"/>
              </a:buClr>
              <a:buSzPts val="2400"/>
              <a:buFont typeface="Helvetica Neue"/>
              <a:buNone/>
              <a:defRPr/>
            </a:lvl3pPr>
            <a:lvl4pPr lvl="3" marR="0" rtl="0" algn="l">
              <a:lnSpc>
                <a:spcPct val="100000"/>
              </a:lnSpc>
              <a:spcBef>
                <a:spcPts val="0"/>
              </a:spcBef>
              <a:spcAft>
                <a:spcPts val="0"/>
              </a:spcAft>
              <a:buClr>
                <a:schemeClr val="dk1"/>
              </a:buClr>
              <a:buSzPts val="1800"/>
              <a:buFont typeface="Helvetica Neue"/>
              <a:buNone/>
              <a:defRPr/>
            </a:lvl4pPr>
            <a:lvl5pPr lvl="4" marR="0" rtl="0" algn="l">
              <a:lnSpc>
                <a:spcPct val="100000"/>
              </a:lnSpc>
              <a:spcBef>
                <a:spcPts val="0"/>
              </a:spcBef>
              <a:spcAft>
                <a:spcPts val="0"/>
              </a:spcAft>
              <a:buClr>
                <a:schemeClr val="dk1"/>
              </a:buClr>
              <a:buSzPts val="1800"/>
              <a:buFont typeface="Helvetica Neue"/>
              <a:buNone/>
              <a:defRPr/>
            </a:lvl5pPr>
            <a:lvl6pPr lvl="5" marR="0" rtl="0" algn="l">
              <a:lnSpc>
                <a:spcPct val="100000"/>
              </a:lnSpc>
              <a:spcBef>
                <a:spcPts val="0"/>
              </a:spcBef>
              <a:spcAft>
                <a:spcPts val="0"/>
              </a:spcAft>
              <a:buClr>
                <a:schemeClr val="dk1"/>
              </a:buClr>
              <a:buSzPts val="1800"/>
              <a:buFont typeface="Calibri"/>
              <a:buNone/>
              <a:defRPr/>
            </a:lvl6pPr>
            <a:lvl7pPr lvl="6" marR="0" rtl="0" algn="l">
              <a:lnSpc>
                <a:spcPct val="100000"/>
              </a:lnSpc>
              <a:spcBef>
                <a:spcPts val="0"/>
              </a:spcBef>
              <a:spcAft>
                <a:spcPts val="0"/>
              </a:spcAft>
              <a:buClr>
                <a:schemeClr val="dk1"/>
              </a:buClr>
              <a:buSzPts val="1800"/>
              <a:buFont typeface="Calibri"/>
              <a:buNone/>
              <a:defRPr/>
            </a:lvl7pPr>
            <a:lvl8pPr lvl="7" marR="0" rtl="0" algn="l">
              <a:lnSpc>
                <a:spcPct val="100000"/>
              </a:lnSpc>
              <a:spcBef>
                <a:spcPts val="0"/>
              </a:spcBef>
              <a:spcAft>
                <a:spcPts val="0"/>
              </a:spcAft>
              <a:buClr>
                <a:schemeClr val="dk1"/>
              </a:buClr>
              <a:buSzPts val="1800"/>
              <a:buFont typeface="Calibri"/>
              <a:buNone/>
              <a:defRPr/>
            </a:lvl8pPr>
            <a:lvl9pPr lvl="8" marR="0" rtl="0" algn="l">
              <a:lnSpc>
                <a:spcPct val="100000"/>
              </a:lnSpc>
              <a:spcBef>
                <a:spcPts val="0"/>
              </a:spcBef>
              <a:spcAft>
                <a:spcPts val="0"/>
              </a:spcAft>
              <a:buClr>
                <a:schemeClr val="dk1"/>
              </a:buClr>
              <a:buSzPts val="1800"/>
              <a:buFont typeface="Calibri"/>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hyperlink" Target="https://en.wikipedia.org/wiki/United_States_Census_Bureau" TargetMode="External"/><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hyperlink" Target="https://rexarski.github.io/SaveTheChildren/" TargetMode="External"/><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35.png"/><Relationship Id="rId5"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0"/>
          <p:cNvPicPr preferRelativeResize="0"/>
          <p:nvPr/>
        </p:nvPicPr>
        <p:blipFill>
          <a:blip r:embed="rId3">
            <a:alphaModFix/>
          </a:blip>
          <a:stretch>
            <a:fillRect/>
          </a:stretch>
        </p:blipFill>
        <p:spPr>
          <a:xfrm>
            <a:off x="152400" y="152400"/>
            <a:ext cx="1047750" cy="1047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idx="1" type="body"/>
          </p:nvPr>
        </p:nvSpPr>
        <p:spPr>
          <a:xfrm>
            <a:off x="5540900" y="1576550"/>
            <a:ext cx="3267300" cy="238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3000"/>
              <a:buNone/>
            </a:pPr>
            <a:r>
              <a:rPr b="1" lang="en"/>
              <a:t>Partner Org Rep:</a:t>
            </a:r>
            <a:endParaRPr b="1"/>
          </a:p>
          <a:p>
            <a:pPr indent="0" lvl="0" marL="0" rtl="0" algn="l">
              <a:lnSpc>
                <a:spcPct val="100000"/>
              </a:lnSpc>
              <a:spcBef>
                <a:spcPts val="600"/>
              </a:spcBef>
              <a:spcAft>
                <a:spcPts val="0"/>
              </a:spcAft>
              <a:buSzPts val="3000"/>
              <a:buNone/>
            </a:pPr>
            <a:r>
              <a:rPr lang="en"/>
              <a:t>Charlyn</a:t>
            </a:r>
            <a:endParaRPr/>
          </a:p>
          <a:p>
            <a:pPr indent="0" lvl="0" marL="0" rtl="0" algn="l">
              <a:lnSpc>
                <a:spcPct val="100000"/>
              </a:lnSpc>
              <a:spcBef>
                <a:spcPts val="600"/>
              </a:spcBef>
              <a:spcAft>
                <a:spcPts val="0"/>
              </a:spcAft>
              <a:buSzPts val="3000"/>
              <a:buNone/>
            </a:pPr>
            <a:r>
              <a:t/>
            </a:r>
            <a:endParaRPr b="1"/>
          </a:p>
          <a:p>
            <a:pPr indent="0" lvl="0" marL="0" rtl="0" algn="l">
              <a:lnSpc>
                <a:spcPct val="100000"/>
              </a:lnSpc>
              <a:spcBef>
                <a:spcPts val="600"/>
              </a:spcBef>
              <a:spcAft>
                <a:spcPts val="0"/>
              </a:spcAft>
              <a:buSzPts val="3000"/>
              <a:buNone/>
            </a:pPr>
            <a:r>
              <a:rPr b="1" lang="en"/>
              <a:t>Data Ambassadors:</a:t>
            </a:r>
            <a:endParaRPr b="1"/>
          </a:p>
          <a:p>
            <a:pPr indent="0" lvl="0" marL="0" rtl="0" algn="l">
              <a:lnSpc>
                <a:spcPct val="100000"/>
              </a:lnSpc>
              <a:spcBef>
                <a:spcPts val="600"/>
              </a:spcBef>
              <a:spcAft>
                <a:spcPts val="0"/>
              </a:spcAft>
              <a:buSzPts val="3000"/>
              <a:buNone/>
            </a:pPr>
            <a:r>
              <a:rPr lang="en"/>
              <a:t>Alex, Juan, Glenn</a:t>
            </a:r>
            <a:endParaRPr/>
          </a:p>
          <a:p>
            <a:pPr indent="0" lvl="0" marL="0" rtl="0" algn="l">
              <a:lnSpc>
                <a:spcPct val="100000"/>
              </a:lnSpc>
              <a:spcBef>
                <a:spcPts val="600"/>
              </a:spcBef>
              <a:spcAft>
                <a:spcPts val="0"/>
              </a:spcAft>
              <a:buSzPts val="3000"/>
              <a:buNone/>
            </a:pPr>
            <a:r>
              <a:t/>
            </a:r>
            <a:endParaRPr b="1"/>
          </a:p>
        </p:txBody>
      </p:sp>
      <p:pic>
        <p:nvPicPr>
          <p:cNvPr id="156" name="Google Shape;156;p31"/>
          <p:cNvPicPr preferRelativeResize="0"/>
          <p:nvPr/>
        </p:nvPicPr>
        <p:blipFill>
          <a:blip r:embed="rId3">
            <a:alphaModFix/>
          </a:blip>
          <a:stretch>
            <a:fillRect/>
          </a:stretch>
        </p:blipFill>
        <p:spPr>
          <a:xfrm>
            <a:off x="938900" y="1277150"/>
            <a:ext cx="4523125" cy="2647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type="title"/>
          </p:nvPr>
        </p:nvSpPr>
        <p:spPr>
          <a:xfrm>
            <a:off x="0" y="0"/>
            <a:ext cx="9144000" cy="935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pic>
        <p:nvPicPr>
          <p:cNvPr id="162" name="Google Shape;162;p32"/>
          <p:cNvPicPr preferRelativeResize="0"/>
          <p:nvPr/>
        </p:nvPicPr>
        <p:blipFill rotWithShape="1">
          <a:blip r:embed="rId3">
            <a:alphaModFix/>
          </a:blip>
          <a:srcRect b="26856" l="9287" r="8738" t="3496"/>
          <a:stretch/>
        </p:blipFill>
        <p:spPr>
          <a:xfrm>
            <a:off x="0" y="0"/>
            <a:ext cx="1881103" cy="935400"/>
          </a:xfrm>
          <a:prstGeom prst="rect">
            <a:avLst/>
          </a:prstGeom>
          <a:noFill/>
          <a:ln>
            <a:noFill/>
          </a:ln>
        </p:spPr>
      </p:pic>
      <p:sp>
        <p:nvSpPr>
          <p:cNvPr id="163" name="Google Shape;163;p32"/>
          <p:cNvSpPr txBox="1"/>
          <p:nvPr/>
        </p:nvSpPr>
        <p:spPr>
          <a:xfrm>
            <a:off x="2183850" y="44400"/>
            <a:ext cx="4776300" cy="846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chemeClr val="lt1"/>
                </a:solidFill>
              </a:rPr>
              <a:t>DataDive Goals</a:t>
            </a:r>
            <a:endParaRPr b="1" sz="4300">
              <a:solidFill>
                <a:schemeClr val="lt1"/>
              </a:solidFill>
            </a:endParaRPr>
          </a:p>
        </p:txBody>
      </p:sp>
      <p:sp>
        <p:nvSpPr>
          <p:cNvPr id="164" name="Google Shape;164;p32"/>
          <p:cNvSpPr txBox="1"/>
          <p:nvPr/>
        </p:nvSpPr>
        <p:spPr>
          <a:xfrm>
            <a:off x="258475" y="1123425"/>
            <a:ext cx="38268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SWT </a:t>
            </a:r>
            <a:r>
              <a:rPr b="1" lang="en" sz="1800"/>
              <a:t>Dataset Exploration</a:t>
            </a:r>
            <a:br>
              <a:rPr b="1" lang="en" sz="1600"/>
            </a:br>
            <a:endParaRPr b="1" sz="1600"/>
          </a:p>
          <a:p>
            <a:pPr indent="-317500" lvl="0" marL="457200" rtl="0" algn="l">
              <a:spcBef>
                <a:spcPts val="0"/>
              </a:spcBef>
              <a:spcAft>
                <a:spcPts val="0"/>
              </a:spcAft>
              <a:buClr>
                <a:schemeClr val="dk1"/>
              </a:buClr>
              <a:buSzPts val="1400"/>
              <a:buAutoNum type="arabicPeriod"/>
            </a:pPr>
            <a:r>
              <a:rPr lang="en">
                <a:solidFill>
                  <a:schemeClr val="dk1"/>
                </a:solidFill>
              </a:rPr>
              <a:t>Analyze YoY growth in participants served, participants served by event type, and number/type of service partners.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Summarize demographic characteristics of participants.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Summarize participant workshop interests and post-workshop feedback.</a:t>
            </a:r>
            <a:endParaRPr>
              <a:solidFill>
                <a:schemeClr val="dk1"/>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highlight>
                  <a:schemeClr val="lt1"/>
                </a:highlight>
              </a:rPr>
              <a:t>Skills: </a:t>
            </a:r>
            <a:r>
              <a:rPr lang="en">
                <a:highlight>
                  <a:schemeClr val="lt1"/>
                </a:highlight>
              </a:rPr>
              <a:t>Data wrangling, data visualization, Python (or R) </a:t>
            </a:r>
            <a:endParaRPr>
              <a:highlight>
                <a:schemeClr val="lt1"/>
              </a:highlight>
            </a:endParaRPr>
          </a:p>
          <a:p>
            <a:pPr indent="0" lvl="0" marL="0" rtl="0" algn="l">
              <a:spcBef>
                <a:spcPts val="0"/>
              </a:spcBef>
              <a:spcAft>
                <a:spcPts val="0"/>
              </a:spcAft>
              <a:buNone/>
            </a:pPr>
            <a:r>
              <a:t/>
            </a:r>
            <a:endParaRPr/>
          </a:p>
        </p:txBody>
      </p:sp>
      <p:sp>
        <p:nvSpPr>
          <p:cNvPr id="165" name="Google Shape;165;p32"/>
          <p:cNvSpPr txBox="1"/>
          <p:nvPr/>
        </p:nvSpPr>
        <p:spPr>
          <a:xfrm>
            <a:off x="4821775" y="1123425"/>
            <a:ext cx="4131600" cy="3971100"/>
          </a:xfrm>
          <a:prstGeom prst="rect">
            <a:avLst/>
          </a:prstGeom>
          <a:solidFill>
            <a:schemeClr val="lt1"/>
          </a:solid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800"/>
              <a:t>External Dataset Exploration</a:t>
            </a:r>
            <a:endParaRPr b="1" sz="1800"/>
          </a:p>
          <a:p>
            <a:pPr indent="0" lvl="0" marL="0" rtl="0" algn="l">
              <a:spcBef>
                <a:spcPts val="0"/>
              </a:spcBef>
              <a:spcAft>
                <a:spcPts val="0"/>
              </a:spcAft>
              <a:buNone/>
            </a:pPr>
            <a:r>
              <a:t/>
            </a:r>
            <a:endParaRPr b="1" sz="1800"/>
          </a:p>
          <a:p>
            <a:pPr indent="-317500" lvl="0" marL="457200" rtl="0" algn="l">
              <a:spcBef>
                <a:spcPts val="0"/>
              </a:spcBef>
              <a:spcAft>
                <a:spcPts val="0"/>
              </a:spcAft>
              <a:buSzPts val="1400"/>
              <a:buAutoNum type="arabicPeriod"/>
            </a:pPr>
            <a:r>
              <a:rPr lang="en"/>
              <a:t>Identify publicly available data sources at the census block or other geographical levels that relate to mental health, financial instability, unemployment, racial wealth gap, etc.</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Merge data sets into one master data set used to identify SWT target service areas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Identify other culturally relevant mental health and wellness service providers in Wards 7 and 8.</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highlight>
                  <a:schemeClr val="lt1"/>
                </a:highlight>
              </a:rPr>
              <a:t>Skills: </a:t>
            </a:r>
            <a:r>
              <a:rPr lang="en">
                <a:highlight>
                  <a:schemeClr val="lt1"/>
                </a:highlight>
              </a:rPr>
              <a:t>Data analysis</a:t>
            </a:r>
            <a:r>
              <a:rPr lang="en">
                <a:highlight>
                  <a:schemeClr val="lt1"/>
                </a:highlight>
              </a:rPr>
              <a:t>, Python (or R), GIS, Time series</a:t>
            </a:r>
            <a:endParaRPr>
              <a:highlight>
                <a:schemeClr val="lt1"/>
              </a:highlight>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3"/>
          <p:cNvSpPr txBox="1"/>
          <p:nvPr>
            <p:ph type="title"/>
          </p:nvPr>
        </p:nvSpPr>
        <p:spPr>
          <a:xfrm>
            <a:off x="0" y="0"/>
            <a:ext cx="9144000" cy="935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pic>
        <p:nvPicPr>
          <p:cNvPr id="171" name="Google Shape;171;p33"/>
          <p:cNvPicPr preferRelativeResize="0"/>
          <p:nvPr/>
        </p:nvPicPr>
        <p:blipFill rotWithShape="1">
          <a:blip r:embed="rId3">
            <a:alphaModFix/>
          </a:blip>
          <a:srcRect b="26856" l="9287" r="8738" t="3496"/>
          <a:stretch/>
        </p:blipFill>
        <p:spPr>
          <a:xfrm>
            <a:off x="0" y="0"/>
            <a:ext cx="1881103" cy="935400"/>
          </a:xfrm>
          <a:prstGeom prst="rect">
            <a:avLst/>
          </a:prstGeom>
          <a:noFill/>
          <a:ln>
            <a:noFill/>
          </a:ln>
        </p:spPr>
      </p:pic>
      <p:sp>
        <p:nvSpPr>
          <p:cNvPr id="172" name="Google Shape;172;p33"/>
          <p:cNvSpPr txBox="1"/>
          <p:nvPr/>
        </p:nvSpPr>
        <p:spPr>
          <a:xfrm>
            <a:off x="2194075" y="136800"/>
            <a:ext cx="6013200" cy="6618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lt1"/>
                </a:solidFill>
              </a:rPr>
              <a:t>Exploratory Data Analysis</a:t>
            </a:r>
            <a:endParaRPr b="1" sz="3100">
              <a:solidFill>
                <a:schemeClr val="lt1"/>
              </a:solidFill>
            </a:endParaRPr>
          </a:p>
        </p:txBody>
      </p:sp>
      <p:sp>
        <p:nvSpPr>
          <p:cNvPr id="173" name="Google Shape;173;p33"/>
          <p:cNvSpPr txBox="1"/>
          <p:nvPr/>
        </p:nvSpPr>
        <p:spPr>
          <a:xfrm>
            <a:off x="5471500" y="1398250"/>
            <a:ext cx="35244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The number of workshop attendees ranged between around 40 in 2014 to 30 in 2020</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The </a:t>
            </a:r>
            <a:r>
              <a:rPr b="1" lang="en"/>
              <a:t>number</a:t>
            </a:r>
            <a:r>
              <a:rPr b="1" lang="en"/>
              <a:t> of participants in career-related workshop has decreased over time, compared to economic-related workshops</a:t>
            </a:r>
            <a:endParaRPr b="1"/>
          </a:p>
          <a:p>
            <a:pPr indent="0" lvl="0" marL="457200" rtl="0" algn="l">
              <a:spcBef>
                <a:spcPts val="0"/>
              </a:spcBef>
              <a:spcAft>
                <a:spcPts val="0"/>
              </a:spcAft>
              <a:buNone/>
            </a:pPr>
            <a:r>
              <a:rPr b="1" lang="en"/>
              <a:t> </a:t>
            </a:r>
            <a:endParaRPr b="1"/>
          </a:p>
          <a:p>
            <a:pPr indent="-317500" lvl="0" marL="457200" rtl="0" algn="l">
              <a:spcBef>
                <a:spcPts val="0"/>
              </a:spcBef>
              <a:spcAft>
                <a:spcPts val="0"/>
              </a:spcAft>
              <a:buSzPts val="1400"/>
              <a:buChar char="●"/>
            </a:pPr>
            <a:r>
              <a:rPr b="1" lang="en"/>
              <a:t>Possibly influenced by external/community partnerships</a:t>
            </a:r>
            <a:endParaRPr b="1"/>
          </a:p>
          <a:p>
            <a:pPr indent="0" lvl="0" marL="0" rtl="0" algn="l">
              <a:spcBef>
                <a:spcPts val="0"/>
              </a:spcBef>
              <a:spcAft>
                <a:spcPts val="0"/>
              </a:spcAft>
              <a:buNone/>
            </a:pPr>
            <a:r>
              <a:t/>
            </a:r>
            <a:endParaRPr b="1"/>
          </a:p>
        </p:txBody>
      </p:sp>
      <p:pic>
        <p:nvPicPr>
          <p:cNvPr id="174" name="Google Shape;174;p33"/>
          <p:cNvPicPr preferRelativeResize="0"/>
          <p:nvPr/>
        </p:nvPicPr>
        <p:blipFill rotWithShape="1">
          <a:blip r:embed="rId4">
            <a:alphaModFix/>
          </a:blip>
          <a:srcRect b="-9505" l="0" r="-12650" t="0"/>
          <a:stretch/>
        </p:blipFill>
        <p:spPr>
          <a:xfrm>
            <a:off x="194800" y="1137075"/>
            <a:ext cx="5481600" cy="3935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0" y="0"/>
            <a:ext cx="9144000" cy="935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pic>
        <p:nvPicPr>
          <p:cNvPr id="180" name="Google Shape;180;p34"/>
          <p:cNvPicPr preferRelativeResize="0"/>
          <p:nvPr/>
        </p:nvPicPr>
        <p:blipFill rotWithShape="1">
          <a:blip r:embed="rId3">
            <a:alphaModFix/>
          </a:blip>
          <a:srcRect b="26856" l="9287" r="8738" t="3496"/>
          <a:stretch/>
        </p:blipFill>
        <p:spPr>
          <a:xfrm>
            <a:off x="0" y="0"/>
            <a:ext cx="1881103" cy="935400"/>
          </a:xfrm>
          <a:prstGeom prst="rect">
            <a:avLst/>
          </a:prstGeom>
          <a:noFill/>
          <a:ln>
            <a:noFill/>
          </a:ln>
        </p:spPr>
      </p:pic>
      <p:sp>
        <p:nvSpPr>
          <p:cNvPr id="181" name="Google Shape;181;p34"/>
          <p:cNvSpPr txBox="1"/>
          <p:nvPr/>
        </p:nvSpPr>
        <p:spPr>
          <a:xfrm>
            <a:off x="2194075" y="136800"/>
            <a:ext cx="6013200" cy="6618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lt1"/>
                </a:solidFill>
              </a:rPr>
              <a:t>Exploratory Data Analysis</a:t>
            </a:r>
            <a:endParaRPr b="1" sz="3100">
              <a:solidFill>
                <a:schemeClr val="lt1"/>
              </a:solidFill>
            </a:endParaRPr>
          </a:p>
        </p:txBody>
      </p:sp>
      <p:sp>
        <p:nvSpPr>
          <p:cNvPr id="182" name="Google Shape;182;p34"/>
          <p:cNvSpPr txBox="1"/>
          <p:nvPr/>
        </p:nvSpPr>
        <p:spPr>
          <a:xfrm>
            <a:off x="5471500" y="1398250"/>
            <a:ext cx="35244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The number of workshop attendees has significantly variability in terms of </a:t>
            </a:r>
            <a:r>
              <a:rPr b="1" lang="en"/>
              <a:t>participant</a:t>
            </a:r>
            <a:r>
              <a:rPr b="1" lang="en"/>
              <a:t> age groups</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Workshop participants’ ages ranged from under 18 to 61+ from 2014 to 2020</a:t>
            </a:r>
            <a:endParaRPr b="1"/>
          </a:p>
          <a:p>
            <a:pPr indent="0" lvl="0" marL="457200" rtl="0" algn="l">
              <a:spcBef>
                <a:spcPts val="0"/>
              </a:spcBef>
              <a:spcAft>
                <a:spcPts val="0"/>
              </a:spcAft>
              <a:buNone/>
            </a:pPr>
            <a:r>
              <a:rPr b="1" lang="en"/>
              <a:t> </a:t>
            </a:r>
            <a:endParaRPr b="1"/>
          </a:p>
          <a:p>
            <a:pPr indent="-317500" lvl="0" marL="457200" rtl="0" algn="l">
              <a:spcBef>
                <a:spcPts val="0"/>
              </a:spcBef>
              <a:spcAft>
                <a:spcPts val="0"/>
              </a:spcAft>
              <a:buSzPts val="1400"/>
              <a:buChar char="●"/>
            </a:pPr>
            <a:r>
              <a:rPr b="1" lang="en"/>
              <a:t>Trend suggests workshops are more commonly attended by younger people</a:t>
            </a:r>
            <a:endParaRPr b="1"/>
          </a:p>
          <a:p>
            <a:pPr indent="-317500" lvl="1" marL="914400" rtl="0" algn="l">
              <a:spcBef>
                <a:spcPts val="0"/>
              </a:spcBef>
              <a:spcAft>
                <a:spcPts val="0"/>
              </a:spcAft>
              <a:buSzPts val="1400"/>
              <a:buChar char="○"/>
            </a:pPr>
            <a:r>
              <a:rPr b="1" lang="en"/>
              <a:t>Could also be affected by community partnerships</a:t>
            </a:r>
            <a:endParaRPr b="1"/>
          </a:p>
          <a:p>
            <a:pPr indent="0" lvl="0" marL="45720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183" name="Google Shape;183;p34"/>
          <p:cNvPicPr preferRelativeResize="0"/>
          <p:nvPr/>
        </p:nvPicPr>
        <p:blipFill>
          <a:blip r:embed="rId4">
            <a:alphaModFix/>
          </a:blip>
          <a:stretch>
            <a:fillRect/>
          </a:stretch>
        </p:blipFill>
        <p:spPr>
          <a:xfrm>
            <a:off x="254850" y="1057050"/>
            <a:ext cx="5134675" cy="398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0" y="0"/>
            <a:ext cx="9144000" cy="935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pic>
        <p:nvPicPr>
          <p:cNvPr id="189" name="Google Shape;189;p35"/>
          <p:cNvPicPr preferRelativeResize="0"/>
          <p:nvPr/>
        </p:nvPicPr>
        <p:blipFill rotWithShape="1">
          <a:blip r:embed="rId3">
            <a:alphaModFix/>
          </a:blip>
          <a:srcRect b="26856" l="9287" r="8738" t="3496"/>
          <a:stretch/>
        </p:blipFill>
        <p:spPr>
          <a:xfrm>
            <a:off x="0" y="0"/>
            <a:ext cx="1881103" cy="935400"/>
          </a:xfrm>
          <a:prstGeom prst="rect">
            <a:avLst/>
          </a:prstGeom>
          <a:noFill/>
          <a:ln>
            <a:noFill/>
          </a:ln>
        </p:spPr>
      </p:pic>
      <p:sp>
        <p:nvSpPr>
          <p:cNvPr id="190" name="Google Shape;190;p35"/>
          <p:cNvSpPr txBox="1"/>
          <p:nvPr/>
        </p:nvSpPr>
        <p:spPr>
          <a:xfrm>
            <a:off x="2194075" y="136800"/>
            <a:ext cx="6013200" cy="6618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lt1"/>
                </a:solidFill>
              </a:rPr>
              <a:t>Exploratory Data Analysis</a:t>
            </a:r>
            <a:endParaRPr b="1" sz="3100">
              <a:solidFill>
                <a:schemeClr val="lt1"/>
              </a:solidFill>
            </a:endParaRPr>
          </a:p>
        </p:txBody>
      </p:sp>
      <p:sp>
        <p:nvSpPr>
          <p:cNvPr id="191" name="Google Shape;191;p35"/>
          <p:cNvSpPr txBox="1"/>
          <p:nvPr/>
        </p:nvSpPr>
        <p:spPr>
          <a:xfrm>
            <a:off x="5471489" y="1461900"/>
            <a:ext cx="3524400" cy="3147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In 2015-16, the Prep for Success and Budget workshops attracted more male participants than other workshops</a:t>
            </a:r>
            <a:endParaRPr b="1"/>
          </a:p>
          <a:p>
            <a:pPr indent="-317500" lvl="0" marL="457200" rtl="0" algn="l">
              <a:spcBef>
                <a:spcPts val="0"/>
              </a:spcBef>
              <a:spcAft>
                <a:spcPts val="0"/>
              </a:spcAft>
              <a:buSzPts val="1400"/>
              <a:buChar char="●"/>
            </a:pPr>
            <a:r>
              <a:rPr b="1" lang="en"/>
              <a:t>Participation for women was relatively consistent for all workshop types except Interview and Resume</a:t>
            </a:r>
            <a:endParaRPr b="1"/>
          </a:p>
          <a:p>
            <a:pPr indent="-317500" lvl="1" marL="914400" rtl="0" algn="l">
              <a:spcBef>
                <a:spcPts val="0"/>
              </a:spcBef>
              <a:spcAft>
                <a:spcPts val="0"/>
              </a:spcAft>
              <a:buSzPts val="1400"/>
              <a:buChar char="○"/>
            </a:pPr>
            <a:r>
              <a:rPr b="1" lang="en"/>
              <a:t>These workshops had low attendance for all genders</a:t>
            </a:r>
            <a:endParaRPr b="1"/>
          </a:p>
          <a:p>
            <a:pPr indent="-317500" lvl="0" marL="457200" rtl="0" algn="l">
              <a:spcBef>
                <a:spcPts val="0"/>
              </a:spcBef>
              <a:spcAft>
                <a:spcPts val="0"/>
              </a:spcAft>
              <a:buSzPts val="1400"/>
              <a:buChar char="●"/>
            </a:pPr>
            <a:r>
              <a:rPr b="1" lang="en"/>
              <a:t>Future analyses should compare this data to surveys from more recent years to establish or verify trends</a:t>
            </a:r>
            <a:endParaRPr b="1"/>
          </a:p>
        </p:txBody>
      </p:sp>
      <p:pic>
        <p:nvPicPr>
          <p:cNvPr id="192" name="Google Shape;192;p35"/>
          <p:cNvPicPr preferRelativeResize="0"/>
          <p:nvPr/>
        </p:nvPicPr>
        <p:blipFill>
          <a:blip r:embed="rId4">
            <a:alphaModFix/>
          </a:blip>
          <a:stretch>
            <a:fillRect/>
          </a:stretch>
        </p:blipFill>
        <p:spPr>
          <a:xfrm>
            <a:off x="152400" y="1087800"/>
            <a:ext cx="5319101" cy="38958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0" y="0"/>
            <a:ext cx="9144000" cy="935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pic>
        <p:nvPicPr>
          <p:cNvPr id="198" name="Google Shape;198;p36"/>
          <p:cNvPicPr preferRelativeResize="0"/>
          <p:nvPr/>
        </p:nvPicPr>
        <p:blipFill rotWithShape="1">
          <a:blip r:embed="rId3">
            <a:alphaModFix/>
          </a:blip>
          <a:srcRect b="26856" l="9287" r="8738" t="3496"/>
          <a:stretch/>
        </p:blipFill>
        <p:spPr>
          <a:xfrm>
            <a:off x="0" y="0"/>
            <a:ext cx="1881103" cy="935400"/>
          </a:xfrm>
          <a:prstGeom prst="rect">
            <a:avLst/>
          </a:prstGeom>
          <a:noFill/>
          <a:ln>
            <a:noFill/>
          </a:ln>
        </p:spPr>
      </p:pic>
      <p:sp>
        <p:nvSpPr>
          <p:cNvPr id="199" name="Google Shape;199;p36"/>
          <p:cNvSpPr txBox="1"/>
          <p:nvPr/>
        </p:nvSpPr>
        <p:spPr>
          <a:xfrm>
            <a:off x="2194075" y="136800"/>
            <a:ext cx="6013200" cy="6618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lt1"/>
                </a:solidFill>
              </a:rPr>
              <a:t>External Data Sets Exploration</a:t>
            </a:r>
            <a:endParaRPr b="1" sz="3100">
              <a:solidFill>
                <a:schemeClr val="lt1"/>
              </a:solidFill>
            </a:endParaRPr>
          </a:p>
        </p:txBody>
      </p:sp>
      <p:sp>
        <p:nvSpPr>
          <p:cNvPr id="200" name="Google Shape;200;p36"/>
          <p:cNvSpPr txBox="1"/>
          <p:nvPr/>
        </p:nvSpPr>
        <p:spPr>
          <a:xfrm>
            <a:off x="246050" y="1111350"/>
            <a:ext cx="7961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Our team explored the </a:t>
            </a:r>
            <a:r>
              <a:rPr lang="en"/>
              <a:t>following</a:t>
            </a:r>
            <a:r>
              <a:rPr lang="en"/>
              <a:t> data sets using APIs and CSV docs to identify the geographical areas at census block and tract levels that highlight the socio-economic factors of SWT’s target population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Data sets explored included:</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1" name="Google Shape;201;p36"/>
          <p:cNvGraphicFramePr/>
          <p:nvPr/>
        </p:nvGraphicFramePr>
        <p:xfrm>
          <a:off x="952500" y="2557725"/>
          <a:ext cx="3000000" cy="3000000"/>
        </p:xfrm>
        <a:graphic>
          <a:graphicData uri="http://schemas.openxmlformats.org/drawingml/2006/table">
            <a:tbl>
              <a:tblPr>
                <a:noFill/>
                <a:tableStyleId>{8BE2F856-0E99-4606-85AF-0E061A69A845}</a:tableStyleId>
              </a:tblPr>
              <a:tblGrid>
                <a:gridCol w="4021575"/>
                <a:gridCol w="3693975"/>
              </a:tblGrid>
              <a:tr h="396200">
                <a:tc>
                  <a:txBody>
                    <a:bodyPr/>
                    <a:lstStyle/>
                    <a:p>
                      <a:pPr indent="0" lvl="0" marL="0" rtl="0" algn="l">
                        <a:spcBef>
                          <a:spcPts val="0"/>
                        </a:spcBef>
                        <a:spcAft>
                          <a:spcPts val="0"/>
                        </a:spcAft>
                        <a:buNone/>
                      </a:pPr>
                      <a:r>
                        <a:rPr b="1" lang="en">
                          <a:solidFill>
                            <a:srgbClr val="FFFFFF"/>
                          </a:solidFill>
                        </a:rPr>
                        <a:t>Data Set</a:t>
                      </a:r>
                      <a:endParaRPr b="1">
                        <a:solidFill>
                          <a:srgbClr val="FFFFFF"/>
                        </a:solidFill>
                      </a:endParaRPr>
                    </a:p>
                  </a:txBody>
                  <a:tcPr marT="91425" marB="91425" marR="91425" marL="91425">
                    <a:solidFill>
                      <a:srgbClr val="0000FF"/>
                    </a:solidFill>
                  </a:tcPr>
                </a:tc>
                <a:tc>
                  <a:txBody>
                    <a:bodyPr/>
                    <a:lstStyle/>
                    <a:p>
                      <a:pPr indent="0" lvl="0" marL="0" rtl="0" algn="l">
                        <a:spcBef>
                          <a:spcPts val="0"/>
                        </a:spcBef>
                        <a:spcAft>
                          <a:spcPts val="0"/>
                        </a:spcAft>
                        <a:buNone/>
                      </a:pPr>
                      <a:r>
                        <a:rPr b="1" lang="en">
                          <a:solidFill>
                            <a:srgbClr val="FFFFFF"/>
                          </a:solidFill>
                        </a:rPr>
                        <a:t>Source</a:t>
                      </a:r>
                      <a:endParaRPr b="1">
                        <a:solidFill>
                          <a:srgbClr val="FFFFFF"/>
                        </a:solidFill>
                      </a:endParaRPr>
                    </a:p>
                  </a:txBody>
                  <a:tcPr marT="91425" marB="91425" marR="91425" marL="91425">
                    <a:solidFill>
                      <a:srgbClr val="0000FF"/>
                    </a:solidFill>
                  </a:tcPr>
                </a:tc>
              </a:tr>
              <a:tr h="396200">
                <a:tc>
                  <a:txBody>
                    <a:bodyPr/>
                    <a:lstStyle/>
                    <a:p>
                      <a:pPr indent="0" lvl="0" marL="0" rtl="0" algn="l">
                        <a:spcBef>
                          <a:spcPts val="0"/>
                        </a:spcBef>
                        <a:spcAft>
                          <a:spcPts val="0"/>
                        </a:spcAft>
                        <a:buNone/>
                      </a:pPr>
                      <a:r>
                        <a:rPr lang="en"/>
                        <a:t>Unemployment rates</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American Community Survey (2020)</a:t>
                      </a:r>
                      <a:endParaRPr/>
                    </a:p>
                  </a:txBody>
                  <a:tcPr marT="91425" marB="91425" marR="91425" marL="91425"/>
                </a:tc>
              </a:tr>
              <a:tr h="396200">
                <a:tc>
                  <a:txBody>
                    <a:bodyPr/>
                    <a:lstStyle/>
                    <a:p>
                      <a:pPr indent="0" lvl="0" marL="0" rtl="0" algn="l">
                        <a:spcBef>
                          <a:spcPts val="0"/>
                        </a:spcBef>
                        <a:spcAft>
                          <a:spcPts val="0"/>
                        </a:spcAft>
                        <a:buNone/>
                      </a:pPr>
                      <a:r>
                        <a:rPr lang="en"/>
                        <a:t>Depression rates</a:t>
                      </a:r>
                      <a:endParaRPr/>
                    </a:p>
                  </a:txBody>
                  <a:tcPr marT="91425" marB="91425" marR="91425" marL="91425"/>
                </a:tc>
                <a:tc>
                  <a:txBody>
                    <a:bodyPr/>
                    <a:lstStyle/>
                    <a:p>
                      <a:pPr indent="0" lvl="0" marL="0" rtl="0" algn="l">
                        <a:spcBef>
                          <a:spcPts val="0"/>
                        </a:spcBef>
                        <a:spcAft>
                          <a:spcPts val="0"/>
                        </a:spcAft>
                        <a:buNone/>
                      </a:pPr>
                      <a:r>
                        <a:rPr lang="en"/>
                        <a:t>Center for Disease Control</a:t>
                      </a:r>
                      <a:endParaRPr/>
                    </a:p>
                  </a:txBody>
                  <a:tcPr marT="91425" marB="91425" marR="91425" marL="91425"/>
                </a:tc>
              </a:tr>
              <a:tr h="396200">
                <a:tc>
                  <a:txBody>
                    <a:bodyPr/>
                    <a:lstStyle/>
                    <a:p>
                      <a:pPr indent="0" lvl="0" marL="0" rtl="0" algn="l">
                        <a:spcBef>
                          <a:spcPts val="0"/>
                        </a:spcBef>
                        <a:spcAft>
                          <a:spcPts val="0"/>
                        </a:spcAft>
                        <a:buNone/>
                      </a:pPr>
                      <a:r>
                        <a:rPr lang="en"/>
                        <a:t>Poverty rates, median household income, etc</a:t>
                      </a:r>
                      <a:endParaRPr/>
                    </a:p>
                  </a:txBody>
                  <a:tcPr marT="91425" marB="91425" marR="91425" marL="91425"/>
                </a:tc>
                <a:tc>
                  <a:txBody>
                    <a:bodyPr/>
                    <a:lstStyle/>
                    <a:p>
                      <a:pPr indent="0" lvl="0" marL="0" rtl="0" algn="l">
                        <a:spcBef>
                          <a:spcPts val="0"/>
                        </a:spcBef>
                        <a:spcAft>
                          <a:spcPts val="0"/>
                        </a:spcAft>
                        <a:buNone/>
                      </a:pPr>
                      <a:r>
                        <a:rPr lang="en"/>
                        <a:t>American Community Survey (2021)</a:t>
                      </a:r>
                      <a:endParaRPr/>
                    </a:p>
                  </a:txBody>
                  <a:tcPr marT="91425" marB="91425" marR="91425" marL="91425"/>
                </a:tc>
              </a:tr>
              <a:tr h="609575">
                <a:tc>
                  <a:txBody>
                    <a:bodyPr/>
                    <a:lstStyle/>
                    <a:p>
                      <a:pPr indent="0" lvl="0" marL="0" rtl="0" algn="l">
                        <a:spcBef>
                          <a:spcPts val="0"/>
                        </a:spcBef>
                        <a:spcAft>
                          <a:spcPts val="0"/>
                        </a:spcAft>
                        <a:buNone/>
                      </a:pPr>
                      <a:r>
                        <a:rPr lang="en"/>
                        <a:t>Number of non-profit service providers by service area and zip code</a:t>
                      </a:r>
                      <a:endParaRPr/>
                    </a:p>
                  </a:txBody>
                  <a:tcPr marT="91425" marB="91425" marR="91425" marL="91425"/>
                </a:tc>
                <a:tc>
                  <a:txBody>
                    <a:bodyPr/>
                    <a:lstStyle/>
                    <a:p>
                      <a:pPr indent="0" lvl="0" marL="0" rtl="0" algn="l">
                        <a:spcBef>
                          <a:spcPts val="0"/>
                        </a:spcBef>
                        <a:spcAft>
                          <a:spcPts val="0"/>
                        </a:spcAft>
                        <a:buNone/>
                      </a:pPr>
                      <a:r>
                        <a:rPr lang="en"/>
                        <a:t>idealist.org</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0" y="0"/>
            <a:ext cx="9144000" cy="935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pic>
        <p:nvPicPr>
          <p:cNvPr id="207" name="Google Shape;207;p37"/>
          <p:cNvPicPr preferRelativeResize="0"/>
          <p:nvPr/>
        </p:nvPicPr>
        <p:blipFill rotWithShape="1">
          <a:blip r:embed="rId3">
            <a:alphaModFix/>
          </a:blip>
          <a:srcRect b="26856" l="9287" r="8738" t="3496"/>
          <a:stretch/>
        </p:blipFill>
        <p:spPr>
          <a:xfrm>
            <a:off x="0" y="0"/>
            <a:ext cx="1881103" cy="935400"/>
          </a:xfrm>
          <a:prstGeom prst="rect">
            <a:avLst/>
          </a:prstGeom>
          <a:noFill/>
          <a:ln>
            <a:noFill/>
          </a:ln>
        </p:spPr>
      </p:pic>
      <p:sp>
        <p:nvSpPr>
          <p:cNvPr id="208" name="Google Shape;208;p37"/>
          <p:cNvSpPr txBox="1"/>
          <p:nvPr/>
        </p:nvSpPr>
        <p:spPr>
          <a:xfrm>
            <a:off x="2183850" y="44400"/>
            <a:ext cx="6624300" cy="846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300">
                <a:solidFill>
                  <a:schemeClr val="lt1"/>
                </a:solidFill>
              </a:rPr>
              <a:t>Unemployment Data</a:t>
            </a:r>
            <a:endParaRPr b="1" sz="4300">
              <a:solidFill>
                <a:schemeClr val="lt1"/>
              </a:solidFill>
            </a:endParaRPr>
          </a:p>
        </p:txBody>
      </p:sp>
      <p:pic>
        <p:nvPicPr>
          <p:cNvPr id="209" name="Google Shape;209;p37"/>
          <p:cNvPicPr preferRelativeResize="0"/>
          <p:nvPr/>
        </p:nvPicPr>
        <p:blipFill rotWithShape="1">
          <a:blip r:embed="rId4">
            <a:alphaModFix/>
          </a:blip>
          <a:srcRect b="0" l="20540" r="0" t="0"/>
          <a:stretch/>
        </p:blipFill>
        <p:spPr>
          <a:xfrm>
            <a:off x="0" y="1728238"/>
            <a:ext cx="5995376" cy="2362625"/>
          </a:xfrm>
          <a:prstGeom prst="rect">
            <a:avLst/>
          </a:prstGeom>
          <a:noFill/>
          <a:ln>
            <a:noFill/>
          </a:ln>
        </p:spPr>
      </p:pic>
      <p:sp>
        <p:nvSpPr>
          <p:cNvPr id="210" name="Google Shape;210;p37"/>
          <p:cNvSpPr txBox="1"/>
          <p:nvPr/>
        </p:nvSpPr>
        <p:spPr>
          <a:xfrm>
            <a:off x="6075775" y="1139000"/>
            <a:ext cx="27753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a:t>Tra</a:t>
            </a:r>
            <a:r>
              <a:rPr b="1" lang="en"/>
              <a:t>ct: </a:t>
            </a:r>
            <a:r>
              <a:rPr lang="en"/>
              <a:t>Census tracts are small, subdivisions of a county, each has a </a:t>
            </a:r>
            <a:r>
              <a:rPr lang="en"/>
              <a:t>unique numeric code.</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Block group:</a:t>
            </a:r>
            <a:r>
              <a:rPr lang="en"/>
              <a:t> It is the smallest geographical unit for which the </a:t>
            </a:r>
            <a:r>
              <a:rPr lang="en">
                <a:uFill>
                  <a:noFill/>
                </a:uFill>
                <a:hlinkClick r:id="rId5"/>
              </a:rPr>
              <a:t>United States Census Bureau</a:t>
            </a:r>
            <a:r>
              <a:rPr lang="en"/>
              <a:t> publishes sample data.</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Unemployment rate:</a:t>
            </a:r>
            <a:endParaRPr b="1"/>
          </a:p>
        </p:txBody>
      </p:sp>
      <p:pic>
        <p:nvPicPr>
          <p:cNvPr id="211" name="Google Shape;211;p37"/>
          <p:cNvPicPr preferRelativeResize="0"/>
          <p:nvPr/>
        </p:nvPicPr>
        <p:blipFill>
          <a:blip r:embed="rId6">
            <a:alphaModFix/>
          </a:blip>
          <a:stretch>
            <a:fillRect/>
          </a:stretch>
        </p:blipFill>
        <p:spPr>
          <a:xfrm>
            <a:off x="6153175" y="3350125"/>
            <a:ext cx="2789588" cy="667250"/>
          </a:xfrm>
          <a:prstGeom prst="rect">
            <a:avLst/>
          </a:prstGeom>
          <a:noFill/>
          <a:ln>
            <a:noFill/>
          </a:ln>
        </p:spPr>
      </p:pic>
      <p:sp>
        <p:nvSpPr>
          <p:cNvPr id="212" name="Google Shape;212;p37"/>
          <p:cNvSpPr txBox="1"/>
          <p:nvPr/>
        </p:nvSpPr>
        <p:spPr>
          <a:xfrm>
            <a:off x="6101375" y="4090875"/>
            <a:ext cx="289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a:t>
            </a:r>
            <a:r>
              <a:rPr b="1" lang="en"/>
              <a:t>eoid</a:t>
            </a:r>
            <a:r>
              <a:rPr lang="en"/>
              <a:t>: state code + tract code + county code + block group code </a:t>
            </a:r>
            <a:endParaRPr/>
          </a:p>
        </p:txBody>
      </p:sp>
      <p:sp>
        <p:nvSpPr>
          <p:cNvPr id="213" name="Google Shape;213;p37"/>
          <p:cNvSpPr txBox="1"/>
          <p:nvPr/>
        </p:nvSpPr>
        <p:spPr>
          <a:xfrm>
            <a:off x="117875" y="4090875"/>
            <a:ext cx="6172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i="1" lang="en" sz="1300"/>
              <a:t>Data source: </a:t>
            </a:r>
            <a:r>
              <a:rPr i="1" lang="en" sz="1300"/>
              <a:t>The American Community Survey (ACS) 2020 Census Data </a:t>
            </a:r>
            <a:endParaRPr i="1"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0" y="0"/>
            <a:ext cx="9144000" cy="935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pic>
        <p:nvPicPr>
          <p:cNvPr id="219" name="Google Shape;219;p38"/>
          <p:cNvPicPr preferRelativeResize="0"/>
          <p:nvPr/>
        </p:nvPicPr>
        <p:blipFill rotWithShape="1">
          <a:blip r:embed="rId3">
            <a:alphaModFix/>
          </a:blip>
          <a:srcRect b="26856" l="9287" r="8738" t="3496"/>
          <a:stretch/>
        </p:blipFill>
        <p:spPr>
          <a:xfrm>
            <a:off x="0" y="0"/>
            <a:ext cx="1881103" cy="935400"/>
          </a:xfrm>
          <a:prstGeom prst="rect">
            <a:avLst/>
          </a:prstGeom>
          <a:noFill/>
          <a:ln>
            <a:noFill/>
          </a:ln>
        </p:spPr>
      </p:pic>
      <p:sp>
        <p:nvSpPr>
          <p:cNvPr id="220" name="Google Shape;220;p38"/>
          <p:cNvSpPr txBox="1"/>
          <p:nvPr/>
        </p:nvSpPr>
        <p:spPr>
          <a:xfrm>
            <a:off x="2183850" y="44400"/>
            <a:ext cx="6408900" cy="846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chemeClr val="lt1"/>
                </a:solidFill>
              </a:rPr>
              <a:t>Income / Poverty Data</a:t>
            </a:r>
            <a:endParaRPr b="1" sz="4300">
              <a:solidFill>
                <a:schemeClr val="lt1"/>
              </a:solidFill>
            </a:endParaRPr>
          </a:p>
        </p:txBody>
      </p:sp>
      <p:pic>
        <p:nvPicPr>
          <p:cNvPr id="221" name="Google Shape;221;p38"/>
          <p:cNvPicPr preferRelativeResize="0"/>
          <p:nvPr/>
        </p:nvPicPr>
        <p:blipFill rotWithShape="1">
          <a:blip r:embed="rId4">
            <a:alphaModFix/>
          </a:blip>
          <a:srcRect b="0" l="35952" r="6" t="0"/>
          <a:stretch/>
        </p:blipFill>
        <p:spPr>
          <a:xfrm>
            <a:off x="3880475" y="2004900"/>
            <a:ext cx="4712273" cy="2428950"/>
          </a:xfrm>
          <a:prstGeom prst="rect">
            <a:avLst/>
          </a:prstGeom>
          <a:noFill/>
          <a:ln cap="flat" cmpd="sng" w="9525">
            <a:solidFill>
              <a:schemeClr val="dk2"/>
            </a:solidFill>
            <a:prstDash val="solid"/>
            <a:round/>
            <a:headEnd len="sm" w="sm" type="none"/>
            <a:tailEnd len="sm" w="sm" type="none"/>
          </a:ln>
        </p:spPr>
      </p:pic>
      <p:sp>
        <p:nvSpPr>
          <p:cNvPr id="222" name="Google Shape;222;p38"/>
          <p:cNvSpPr txBox="1"/>
          <p:nvPr/>
        </p:nvSpPr>
        <p:spPr>
          <a:xfrm>
            <a:off x="395400" y="2257800"/>
            <a:ext cx="4534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Pull data via Census API</a:t>
            </a:r>
            <a:endParaRPr b="1" sz="2000"/>
          </a:p>
          <a:p>
            <a:pPr indent="-355600" lvl="0" marL="457200" rtl="0" algn="l">
              <a:spcBef>
                <a:spcPts val="0"/>
              </a:spcBef>
              <a:spcAft>
                <a:spcPts val="0"/>
              </a:spcAft>
              <a:buSzPts val="2000"/>
              <a:buChar char="●"/>
            </a:pPr>
            <a:r>
              <a:rPr lang="en" sz="2000"/>
              <a:t>Poverty</a:t>
            </a:r>
            <a:endParaRPr sz="1900"/>
          </a:p>
          <a:p>
            <a:pPr indent="-355600" lvl="0" marL="457200" rtl="0" algn="l">
              <a:spcBef>
                <a:spcPts val="0"/>
              </a:spcBef>
              <a:spcAft>
                <a:spcPts val="0"/>
              </a:spcAft>
              <a:buSzPts val="2000"/>
              <a:buChar char="●"/>
            </a:pPr>
            <a:r>
              <a:rPr lang="en" sz="2000"/>
              <a:t>Financial instability </a:t>
            </a:r>
            <a:endParaRPr sz="2000"/>
          </a:p>
          <a:p>
            <a:pPr indent="-355600" lvl="0" marL="457200" rtl="0" algn="l">
              <a:spcBef>
                <a:spcPts val="0"/>
              </a:spcBef>
              <a:spcAft>
                <a:spcPts val="0"/>
              </a:spcAft>
              <a:buSzPts val="2000"/>
              <a:buChar char="●"/>
            </a:pPr>
            <a:r>
              <a:rPr lang="en" sz="2000"/>
              <a:t>Racial wealth </a:t>
            </a:r>
            <a:r>
              <a:rPr b="1" lang="en" sz="2000"/>
              <a:t>gap</a:t>
            </a:r>
            <a:r>
              <a:rPr lang="en" sz="2000"/>
              <a:t> </a:t>
            </a:r>
            <a:endParaRPr sz="2000"/>
          </a:p>
        </p:txBody>
      </p:sp>
      <p:sp>
        <p:nvSpPr>
          <p:cNvPr id="223" name="Google Shape;223;p38"/>
          <p:cNvSpPr txBox="1"/>
          <p:nvPr/>
        </p:nvSpPr>
        <p:spPr>
          <a:xfrm>
            <a:off x="395400" y="1112100"/>
            <a:ext cx="8353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300">
                <a:solidFill>
                  <a:schemeClr val="dk1"/>
                </a:solidFill>
              </a:rPr>
              <a:t>Using </a:t>
            </a:r>
            <a:r>
              <a:rPr b="1" lang="en" sz="2300">
                <a:solidFill>
                  <a:srgbClr val="CC0000"/>
                </a:solidFill>
              </a:rPr>
              <a:t>economic status</a:t>
            </a:r>
            <a:r>
              <a:rPr b="1" lang="en" sz="2300">
                <a:solidFill>
                  <a:schemeClr val="dk1"/>
                </a:solidFill>
              </a:rPr>
              <a:t> to indicate inequities in mental health services… </a:t>
            </a:r>
            <a:endParaRPr b="1" sz="1700">
              <a:solidFill>
                <a:srgbClr val="CC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0" y="0"/>
            <a:ext cx="9144000" cy="935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pic>
        <p:nvPicPr>
          <p:cNvPr id="229" name="Google Shape;229;p39"/>
          <p:cNvPicPr preferRelativeResize="0"/>
          <p:nvPr/>
        </p:nvPicPr>
        <p:blipFill rotWithShape="1">
          <a:blip r:embed="rId3">
            <a:alphaModFix/>
          </a:blip>
          <a:srcRect b="26856" l="9287" r="8738" t="3496"/>
          <a:stretch/>
        </p:blipFill>
        <p:spPr>
          <a:xfrm>
            <a:off x="0" y="0"/>
            <a:ext cx="1881103" cy="935400"/>
          </a:xfrm>
          <a:prstGeom prst="rect">
            <a:avLst/>
          </a:prstGeom>
          <a:noFill/>
          <a:ln>
            <a:noFill/>
          </a:ln>
        </p:spPr>
      </p:pic>
      <p:sp>
        <p:nvSpPr>
          <p:cNvPr id="230" name="Google Shape;230;p39"/>
          <p:cNvSpPr txBox="1"/>
          <p:nvPr/>
        </p:nvSpPr>
        <p:spPr>
          <a:xfrm>
            <a:off x="2183850" y="44400"/>
            <a:ext cx="6408900" cy="846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chemeClr val="lt1"/>
                </a:solidFill>
              </a:rPr>
              <a:t>Mental Health Data</a:t>
            </a:r>
            <a:endParaRPr b="1" sz="4300">
              <a:solidFill>
                <a:schemeClr val="lt1"/>
              </a:solidFill>
            </a:endParaRPr>
          </a:p>
        </p:txBody>
      </p:sp>
      <p:pic>
        <p:nvPicPr>
          <p:cNvPr id="231" name="Google Shape;231;p39"/>
          <p:cNvPicPr preferRelativeResize="0"/>
          <p:nvPr/>
        </p:nvPicPr>
        <p:blipFill>
          <a:blip r:embed="rId4">
            <a:alphaModFix/>
          </a:blip>
          <a:stretch>
            <a:fillRect/>
          </a:stretch>
        </p:blipFill>
        <p:spPr>
          <a:xfrm>
            <a:off x="612400" y="1374772"/>
            <a:ext cx="3075774" cy="2596974"/>
          </a:xfrm>
          <a:prstGeom prst="rect">
            <a:avLst/>
          </a:prstGeom>
          <a:noFill/>
          <a:ln>
            <a:noFill/>
          </a:ln>
        </p:spPr>
      </p:pic>
      <p:sp>
        <p:nvSpPr>
          <p:cNvPr id="232" name="Google Shape;232;p39"/>
          <p:cNvSpPr txBox="1"/>
          <p:nvPr/>
        </p:nvSpPr>
        <p:spPr>
          <a:xfrm>
            <a:off x="4499075" y="1447325"/>
            <a:ext cx="43083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Depression rate is a strong indicator of the mental health situation of one community</a:t>
            </a:r>
            <a:endParaRPr/>
          </a:p>
          <a:p>
            <a:pPr indent="-317500" lvl="0" marL="457200" rtl="0" algn="l">
              <a:spcBef>
                <a:spcPts val="0"/>
              </a:spcBef>
              <a:spcAft>
                <a:spcPts val="0"/>
              </a:spcAft>
              <a:buSzPts val="1400"/>
              <a:buChar char="●"/>
            </a:pPr>
            <a:r>
              <a:rPr lang="en"/>
              <a:t>The dataframe displays the depression rate census of adults in 2019, DC area. </a:t>
            </a:r>
            <a:endParaRPr/>
          </a:p>
          <a:p>
            <a:pPr indent="-317500" lvl="0" marL="457200" rtl="0" algn="l">
              <a:spcBef>
                <a:spcPts val="0"/>
              </a:spcBef>
              <a:spcAft>
                <a:spcPts val="0"/>
              </a:spcAft>
              <a:buSzPts val="1400"/>
              <a:buChar char="●"/>
            </a:pPr>
            <a:r>
              <a:rPr lang="en"/>
              <a:t>Columns:</a:t>
            </a:r>
            <a:endParaRPr/>
          </a:p>
          <a:p>
            <a:pPr indent="-317500" lvl="1" marL="914400" rtl="0" algn="l">
              <a:spcBef>
                <a:spcPts val="0"/>
              </a:spcBef>
              <a:spcAft>
                <a:spcPts val="0"/>
              </a:spcAft>
              <a:buSzPts val="1400"/>
              <a:buChar char="○"/>
            </a:pPr>
            <a:r>
              <a:rPr b="1" lang="en"/>
              <a:t>Depression Rate</a:t>
            </a:r>
            <a:r>
              <a:rPr lang="en"/>
              <a:t> : percentage</a:t>
            </a:r>
            <a:endParaRPr/>
          </a:p>
          <a:p>
            <a:pPr indent="-317500" lvl="1" marL="914400" rtl="0" algn="l">
              <a:spcBef>
                <a:spcPts val="0"/>
              </a:spcBef>
              <a:spcAft>
                <a:spcPts val="0"/>
              </a:spcAft>
              <a:buSzPts val="1400"/>
              <a:buChar char="○"/>
            </a:pPr>
            <a:r>
              <a:rPr b="1" lang="en"/>
              <a:t>Location</a:t>
            </a:r>
            <a:r>
              <a:rPr lang="en"/>
              <a:t>: 5 digits ZIP code</a:t>
            </a:r>
            <a:endParaRPr/>
          </a:p>
          <a:p>
            <a:pPr indent="-317500" lvl="1" marL="914400" rtl="0" algn="l">
              <a:spcBef>
                <a:spcPts val="0"/>
              </a:spcBef>
              <a:spcAft>
                <a:spcPts val="0"/>
              </a:spcAft>
              <a:buSzPts val="1400"/>
              <a:buChar char="○"/>
            </a:pPr>
            <a:r>
              <a:rPr b="1" lang="en"/>
              <a:t>Geoid_tract_20</a:t>
            </a:r>
            <a:r>
              <a:rPr lang="en"/>
              <a:t>: 11 digits geoid code on the tract level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IMG_1200.JPG" id="92" name="Google Shape;92;p22"/>
          <p:cNvPicPr preferRelativeResize="0"/>
          <p:nvPr/>
        </p:nvPicPr>
        <p:blipFill rotWithShape="1">
          <a:blip r:embed="rId3">
            <a:alphaModFix/>
          </a:blip>
          <a:srcRect b="0" l="0" r="0" t="0"/>
          <a:stretch/>
        </p:blipFill>
        <p:spPr>
          <a:xfrm>
            <a:off x="0" y="0"/>
            <a:ext cx="9144001" cy="5973375"/>
          </a:xfrm>
          <a:prstGeom prst="rect">
            <a:avLst/>
          </a:prstGeom>
          <a:noFill/>
          <a:ln>
            <a:noFill/>
          </a:ln>
        </p:spPr>
      </p:pic>
      <p:sp>
        <p:nvSpPr>
          <p:cNvPr id="93" name="Google Shape;93;p22"/>
          <p:cNvSpPr txBox="1"/>
          <p:nvPr/>
        </p:nvSpPr>
        <p:spPr>
          <a:xfrm>
            <a:off x="199963" y="1569875"/>
            <a:ext cx="8744100" cy="1925100"/>
          </a:xfrm>
          <a:prstGeom prst="rect">
            <a:avLst/>
          </a:prstGeom>
          <a:noFill/>
          <a:ln>
            <a:noFill/>
          </a:ln>
          <a:effectLst>
            <a:outerShdw blurRad="114300" rotWithShape="0" algn="bl" dir="600000" dist="190500">
              <a:srgbClr val="000000">
                <a:alpha val="44705"/>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400"/>
              <a:buFont typeface="Helvetica Neue"/>
              <a:buNone/>
            </a:pPr>
            <a:r>
              <a:rPr b="1" lang="en" sz="5400">
                <a:solidFill>
                  <a:srgbClr val="FFFFFF"/>
                </a:solidFill>
                <a:latin typeface="Helvetica Neue"/>
                <a:ea typeface="Helvetica Neue"/>
                <a:cs typeface="Helvetica Neue"/>
                <a:sym typeface="Helvetica Neue"/>
              </a:rPr>
              <a:t>Thanks for coming to</a:t>
            </a:r>
            <a:endParaRPr b="1" i="0" sz="54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lt1"/>
              </a:buClr>
              <a:buSzPts val="5400"/>
              <a:buFont typeface="Helvetica Neue"/>
              <a:buNone/>
            </a:pPr>
            <a:r>
              <a:rPr b="1" lang="en" sz="5400">
                <a:solidFill>
                  <a:srgbClr val="FFFFFF"/>
                </a:solidFill>
                <a:latin typeface="Helvetica Neue"/>
                <a:ea typeface="Helvetica Neue"/>
                <a:cs typeface="Helvetica Neue"/>
                <a:sym typeface="Helvetica Neue"/>
              </a:rPr>
              <a:t>the </a:t>
            </a:r>
            <a:r>
              <a:rPr b="1" i="0" lang="en" sz="5400" u="none" cap="none" strike="noStrike">
                <a:solidFill>
                  <a:srgbClr val="FFFFFF"/>
                </a:solidFill>
                <a:latin typeface="Helvetica Neue"/>
                <a:ea typeface="Helvetica Neue"/>
                <a:cs typeface="Helvetica Neue"/>
                <a:sym typeface="Helvetica Neue"/>
              </a:rPr>
              <a:t>DataDive at G</a:t>
            </a:r>
            <a:r>
              <a:rPr b="1" lang="en" sz="5400">
                <a:solidFill>
                  <a:srgbClr val="FFFFFF"/>
                </a:solidFill>
                <a:latin typeface="Helvetica Neue"/>
                <a:ea typeface="Helvetica Neue"/>
                <a:cs typeface="Helvetica Neue"/>
                <a:sym typeface="Helvetica Neue"/>
              </a:rPr>
              <a:t>eorgetown</a:t>
            </a:r>
            <a:r>
              <a:rPr b="1" i="0" lang="en" sz="5400" u="none" cap="none" strike="noStrike">
                <a:solidFill>
                  <a:srgbClr val="FFFFFF"/>
                </a:solidFill>
                <a:latin typeface="Helvetica Neue"/>
                <a:ea typeface="Helvetica Neue"/>
                <a:cs typeface="Helvetica Neue"/>
                <a:sym typeface="Helvetica Neue"/>
              </a:rPr>
              <a:t>! </a:t>
            </a:r>
            <a:endParaRPr b="1" i="0" sz="5400" u="none" cap="none" strike="noStrike">
              <a:solidFill>
                <a:srgbClr val="FF9900"/>
              </a:solidFill>
              <a:latin typeface="Helvetica Neue"/>
              <a:ea typeface="Helvetica Neue"/>
              <a:cs typeface="Helvetica Neue"/>
              <a:sym typeface="Helvetica Neue"/>
            </a:endParaRPr>
          </a:p>
        </p:txBody>
      </p:sp>
      <p:pic>
        <p:nvPicPr>
          <p:cNvPr descr="DataKindDC.png" id="94" name="Google Shape;94;p22"/>
          <p:cNvPicPr preferRelativeResize="0"/>
          <p:nvPr/>
        </p:nvPicPr>
        <p:blipFill rotWithShape="1">
          <a:blip r:embed="rId4">
            <a:alphaModFix/>
          </a:blip>
          <a:srcRect b="0" l="0" r="0" t="0"/>
          <a:stretch/>
        </p:blipFill>
        <p:spPr>
          <a:xfrm>
            <a:off x="1363213" y="208277"/>
            <a:ext cx="6417575" cy="918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0" y="0"/>
            <a:ext cx="9144000" cy="935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pic>
        <p:nvPicPr>
          <p:cNvPr id="238" name="Google Shape;238;p40"/>
          <p:cNvPicPr preferRelativeResize="0"/>
          <p:nvPr/>
        </p:nvPicPr>
        <p:blipFill rotWithShape="1">
          <a:blip r:embed="rId3">
            <a:alphaModFix/>
          </a:blip>
          <a:srcRect b="26856" l="9287" r="8738" t="3496"/>
          <a:stretch/>
        </p:blipFill>
        <p:spPr>
          <a:xfrm>
            <a:off x="0" y="0"/>
            <a:ext cx="1881103" cy="935400"/>
          </a:xfrm>
          <a:prstGeom prst="rect">
            <a:avLst/>
          </a:prstGeom>
          <a:noFill/>
          <a:ln>
            <a:noFill/>
          </a:ln>
        </p:spPr>
      </p:pic>
      <p:sp>
        <p:nvSpPr>
          <p:cNvPr id="239" name="Google Shape;239;p40"/>
          <p:cNvSpPr txBox="1"/>
          <p:nvPr/>
        </p:nvSpPr>
        <p:spPr>
          <a:xfrm>
            <a:off x="2183850" y="44400"/>
            <a:ext cx="6408900" cy="846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chemeClr val="lt1"/>
                </a:solidFill>
              </a:rPr>
              <a:t>Next Steps</a:t>
            </a:r>
            <a:endParaRPr b="1" sz="4300">
              <a:solidFill>
                <a:schemeClr val="lt1"/>
              </a:solidFill>
            </a:endParaRPr>
          </a:p>
        </p:txBody>
      </p:sp>
      <p:sp>
        <p:nvSpPr>
          <p:cNvPr id="240" name="Google Shape;240;p40"/>
          <p:cNvSpPr txBox="1"/>
          <p:nvPr/>
        </p:nvSpPr>
        <p:spPr>
          <a:xfrm>
            <a:off x="564600" y="1232150"/>
            <a:ext cx="8339400" cy="4433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 sz="2000"/>
              <a:t>Provide recommendations for standardized data collection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Analyze/review data of # of participants served with SWT leadership</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Defining outcomes measures and KPIs to track over time</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Join data sets based on census block/tract level and generate needs score and visualize in a map; explore clustering methods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Webscrape data of mental health providers from idealist.org to identify areas in DMV region with few service providers</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idx="1" type="body"/>
          </p:nvPr>
        </p:nvSpPr>
        <p:spPr>
          <a:xfrm>
            <a:off x="5576750" y="350825"/>
            <a:ext cx="3267300" cy="42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3000"/>
              <a:buNone/>
            </a:pPr>
            <a:r>
              <a:rPr b="1" lang="en"/>
              <a:t>Partner Org Rep:</a:t>
            </a:r>
            <a:endParaRPr b="1"/>
          </a:p>
          <a:p>
            <a:pPr indent="0" lvl="0" marL="0" rtl="0" algn="l">
              <a:lnSpc>
                <a:spcPct val="100000"/>
              </a:lnSpc>
              <a:spcBef>
                <a:spcPts val="600"/>
              </a:spcBef>
              <a:spcAft>
                <a:spcPts val="0"/>
              </a:spcAft>
              <a:buSzPts val="3000"/>
              <a:buNone/>
            </a:pPr>
            <a:r>
              <a:rPr lang="en"/>
              <a:t>John Zoltner</a:t>
            </a:r>
            <a:endParaRPr/>
          </a:p>
          <a:p>
            <a:pPr indent="0" lvl="0" marL="0" rtl="0" algn="l">
              <a:lnSpc>
                <a:spcPct val="100000"/>
              </a:lnSpc>
              <a:spcBef>
                <a:spcPts val="600"/>
              </a:spcBef>
              <a:spcAft>
                <a:spcPts val="0"/>
              </a:spcAft>
              <a:buSzPts val="3000"/>
              <a:buNone/>
            </a:pPr>
            <a:r>
              <a:t/>
            </a:r>
            <a:endParaRPr b="1"/>
          </a:p>
          <a:p>
            <a:pPr indent="0" lvl="0" marL="0" rtl="0" algn="l">
              <a:lnSpc>
                <a:spcPct val="100000"/>
              </a:lnSpc>
              <a:spcBef>
                <a:spcPts val="600"/>
              </a:spcBef>
              <a:spcAft>
                <a:spcPts val="0"/>
              </a:spcAft>
              <a:buSzPts val="3000"/>
              <a:buNone/>
            </a:pPr>
            <a:r>
              <a:rPr b="1" lang="en"/>
              <a:t>Data Ambassadors:</a:t>
            </a:r>
            <a:endParaRPr b="1"/>
          </a:p>
          <a:p>
            <a:pPr indent="0" lvl="0" marL="0" rtl="0" algn="l">
              <a:lnSpc>
                <a:spcPct val="100000"/>
              </a:lnSpc>
              <a:spcBef>
                <a:spcPts val="600"/>
              </a:spcBef>
              <a:spcAft>
                <a:spcPts val="0"/>
              </a:spcAft>
              <a:buSzPts val="3000"/>
              <a:buNone/>
            </a:pPr>
            <a:r>
              <a:rPr lang="en"/>
              <a:t>Charlotte, Amy</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b="1"/>
          </a:p>
        </p:txBody>
      </p:sp>
      <p:pic>
        <p:nvPicPr>
          <p:cNvPr id="246" name="Google Shape;246;p41"/>
          <p:cNvPicPr preferRelativeResize="0"/>
          <p:nvPr/>
        </p:nvPicPr>
        <p:blipFill>
          <a:blip r:embed="rId3">
            <a:alphaModFix/>
          </a:blip>
          <a:stretch>
            <a:fillRect/>
          </a:stretch>
        </p:blipFill>
        <p:spPr>
          <a:xfrm>
            <a:off x="754700" y="908475"/>
            <a:ext cx="4565350" cy="3326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2"/>
          <p:cNvPicPr preferRelativeResize="0"/>
          <p:nvPr/>
        </p:nvPicPr>
        <p:blipFill>
          <a:blip r:embed="rId3">
            <a:alphaModFix/>
          </a:blip>
          <a:stretch>
            <a:fillRect/>
          </a:stretch>
        </p:blipFill>
        <p:spPr>
          <a:xfrm>
            <a:off x="152400" y="152400"/>
            <a:ext cx="2661074" cy="655900"/>
          </a:xfrm>
          <a:prstGeom prst="rect">
            <a:avLst/>
          </a:prstGeom>
          <a:noFill/>
          <a:ln>
            <a:noFill/>
          </a:ln>
        </p:spPr>
      </p:pic>
      <p:sp>
        <p:nvSpPr>
          <p:cNvPr id="252" name="Google Shape;252;p42"/>
          <p:cNvSpPr txBox="1"/>
          <p:nvPr/>
        </p:nvSpPr>
        <p:spPr>
          <a:xfrm>
            <a:off x="516475" y="865450"/>
            <a:ext cx="38268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Track 1: Dataset Exploration (cleaning and organization)</a:t>
            </a:r>
            <a:endParaRPr b="1" sz="1800"/>
          </a:p>
          <a:p>
            <a:pPr indent="0" lvl="0" marL="0" rtl="0" algn="l">
              <a:spcBef>
                <a:spcPts val="0"/>
              </a:spcBef>
              <a:spcAft>
                <a:spcPts val="0"/>
              </a:spcAft>
              <a:buNone/>
            </a:pPr>
            <a:r>
              <a:rPr b="1" lang="en" sz="1600"/>
              <a:t>Example S</a:t>
            </a:r>
            <a:r>
              <a:rPr b="1" lang="en" sz="1600"/>
              <a:t>ubtasks:</a:t>
            </a:r>
            <a:endParaRPr b="1" sz="1600"/>
          </a:p>
          <a:p>
            <a:pPr indent="-317500" lvl="0" marL="457200" rtl="0" algn="l">
              <a:spcBef>
                <a:spcPts val="0"/>
              </a:spcBef>
              <a:spcAft>
                <a:spcPts val="0"/>
              </a:spcAft>
              <a:buClr>
                <a:schemeClr val="dk1"/>
              </a:buClr>
              <a:buSzPts val="1400"/>
              <a:buAutoNum type="arabicPeriod"/>
            </a:pPr>
            <a:r>
              <a:rPr lang="en">
                <a:solidFill>
                  <a:schemeClr val="dk1"/>
                </a:solidFill>
              </a:rPr>
              <a:t>Create standardized list for categorical data (ex- look up table for administrative region names)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Identify column data types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Apply Humanitarian eXchange Language (HXL) to tables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Compare table present for multiple countries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t>Skills: </a:t>
            </a:r>
            <a:r>
              <a:rPr lang="en"/>
              <a:t>Database, SQL, </a:t>
            </a:r>
            <a:r>
              <a:rPr lang="en"/>
              <a:t>Critical</a:t>
            </a:r>
            <a:r>
              <a:rPr lang="en"/>
              <a:t> reading/research, Data wrangling</a:t>
            </a:r>
            <a:endParaRPr/>
          </a:p>
          <a:p>
            <a:pPr indent="0" lvl="0" marL="0" rtl="0" algn="l">
              <a:spcBef>
                <a:spcPts val="0"/>
              </a:spcBef>
              <a:spcAft>
                <a:spcPts val="0"/>
              </a:spcAft>
              <a:buNone/>
            </a:pPr>
            <a:r>
              <a:t/>
            </a:r>
            <a:endParaRPr/>
          </a:p>
        </p:txBody>
      </p:sp>
      <p:sp>
        <p:nvSpPr>
          <p:cNvPr id="253" name="Google Shape;253;p42"/>
          <p:cNvSpPr txBox="1"/>
          <p:nvPr/>
        </p:nvSpPr>
        <p:spPr>
          <a:xfrm>
            <a:off x="4800600" y="914400"/>
            <a:ext cx="39051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Track 2: Prototyping Analyses and Visualizations</a:t>
            </a:r>
            <a:endParaRPr b="1" sz="1800"/>
          </a:p>
          <a:p>
            <a:pPr indent="0" lvl="0" marL="0" rtl="0" algn="l">
              <a:spcBef>
                <a:spcPts val="0"/>
              </a:spcBef>
              <a:spcAft>
                <a:spcPts val="0"/>
              </a:spcAft>
              <a:buNone/>
            </a:pPr>
            <a:r>
              <a:rPr b="1" lang="en" sz="1600"/>
              <a:t>Example </a:t>
            </a:r>
            <a:r>
              <a:rPr b="1" lang="en" sz="1600"/>
              <a:t>Subtasks:</a:t>
            </a:r>
            <a:endParaRPr b="1" sz="1600"/>
          </a:p>
          <a:p>
            <a:pPr indent="-317500" lvl="0" marL="457200" rtl="0" algn="l">
              <a:spcBef>
                <a:spcPts val="0"/>
              </a:spcBef>
              <a:spcAft>
                <a:spcPts val="0"/>
              </a:spcAft>
              <a:buSzPts val="1400"/>
              <a:buAutoNum type="arabicPeriod"/>
            </a:pPr>
            <a:r>
              <a:rPr lang="en"/>
              <a:t>Visualize data, including geospatially and/or temporally</a:t>
            </a:r>
            <a:endParaRPr/>
          </a:p>
          <a:p>
            <a:pPr indent="-317500" lvl="0" marL="457200" rtl="0" algn="l">
              <a:spcBef>
                <a:spcPts val="0"/>
              </a:spcBef>
              <a:spcAft>
                <a:spcPts val="0"/>
              </a:spcAft>
              <a:buSzPts val="1400"/>
              <a:buAutoNum type="arabicPeriod"/>
            </a:pPr>
            <a:r>
              <a:rPr lang="en"/>
              <a:t>Analyze health care facility availability v population</a:t>
            </a:r>
            <a:endParaRPr/>
          </a:p>
          <a:p>
            <a:pPr indent="-317500" lvl="0" marL="457200" rtl="0" algn="l">
              <a:spcBef>
                <a:spcPts val="0"/>
              </a:spcBef>
              <a:spcAft>
                <a:spcPts val="0"/>
              </a:spcAft>
              <a:buSzPts val="1400"/>
              <a:buAutoNum type="arabicPeriod"/>
            </a:pPr>
            <a:r>
              <a:rPr lang="en"/>
              <a:t>Look for correlations within and between datasets</a:t>
            </a:r>
            <a:endParaRPr/>
          </a:p>
          <a:p>
            <a:pPr indent="-317500" lvl="0" marL="457200" rtl="0" algn="l">
              <a:spcBef>
                <a:spcPts val="0"/>
              </a:spcBef>
              <a:spcAft>
                <a:spcPts val="0"/>
              </a:spcAft>
              <a:buSzPts val="1400"/>
              <a:buAutoNum type="arabicPeriod"/>
            </a:pPr>
            <a:r>
              <a:rPr lang="en"/>
              <a:t>Normalize variable by population</a:t>
            </a:r>
            <a:endParaRPr/>
          </a:p>
          <a:p>
            <a:pPr indent="-317500" lvl="0" marL="457200" rtl="0" algn="l">
              <a:spcBef>
                <a:spcPts val="0"/>
              </a:spcBef>
              <a:spcAft>
                <a:spcPts val="0"/>
              </a:spcAft>
              <a:buSzPts val="1400"/>
              <a:buAutoNum type="arabicPeriod"/>
            </a:pPr>
            <a:r>
              <a:rPr lang="en"/>
              <a:t>Build predictive models of time series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t>Skills: </a:t>
            </a:r>
            <a:r>
              <a:rPr lang="en"/>
              <a:t>Database, SQL, Python (or R), GIS, Time series, Data analysis</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3"/>
          <p:cNvPicPr preferRelativeResize="0"/>
          <p:nvPr/>
        </p:nvPicPr>
        <p:blipFill>
          <a:blip r:embed="rId3">
            <a:alphaModFix/>
          </a:blip>
          <a:stretch>
            <a:fillRect/>
          </a:stretch>
        </p:blipFill>
        <p:spPr>
          <a:xfrm>
            <a:off x="152400" y="152400"/>
            <a:ext cx="2661074" cy="655900"/>
          </a:xfrm>
          <a:prstGeom prst="rect">
            <a:avLst/>
          </a:prstGeom>
          <a:noFill/>
          <a:ln>
            <a:noFill/>
          </a:ln>
        </p:spPr>
      </p:pic>
      <p:sp>
        <p:nvSpPr>
          <p:cNvPr id="259" name="Google Shape;259;p43"/>
          <p:cNvSpPr txBox="1"/>
          <p:nvPr/>
        </p:nvSpPr>
        <p:spPr>
          <a:xfrm>
            <a:off x="541425" y="932450"/>
            <a:ext cx="82266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Track 1 Results: Data cleaning</a:t>
            </a:r>
            <a:endParaRPr b="1" sz="1800"/>
          </a:p>
          <a:p>
            <a:pPr indent="-336550" lvl="0" marL="457200" rtl="0" algn="l">
              <a:spcBef>
                <a:spcPts val="0"/>
              </a:spcBef>
              <a:spcAft>
                <a:spcPts val="0"/>
              </a:spcAft>
              <a:buSzPts val="1700"/>
              <a:buChar char="●"/>
            </a:pPr>
            <a:r>
              <a:rPr lang="en" sz="1700"/>
              <a:t>Understand meaning of columns</a:t>
            </a:r>
            <a:endParaRPr sz="1700"/>
          </a:p>
          <a:p>
            <a:pPr indent="-336550" lvl="0" marL="457200" rtl="0" algn="l">
              <a:spcBef>
                <a:spcPts val="0"/>
              </a:spcBef>
              <a:spcAft>
                <a:spcPts val="0"/>
              </a:spcAft>
              <a:buSzPts val="1700"/>
              <a:buChar char="●"/>
            </a:pPr>
            <a:r>
              <a:rPr lang="en" sz="1700"/>
              <a:t>Standardize tags for columns</a:t>
            </a:r>
            <a:endParaRPr sz="1700"/>
          </a:p>
          <a:p>
            <a:pPr indent="-336550" lvl="0" marL="457200" rtl="0" algn="l">
              <a:spcBef>
                <a:spcPts val="0"/>
              </a:spcBef>
              <a:spcAft>
                <a:spcPts val="0"/>
              </a:spcAft>
              <a:buSzPts val="1700"/>
              <a:buChar char="●"/>
            </a:pPr>
            <a:r>
              <a:rPr lang="en" sz="1700"/>
              <a:t>Transfer xlsx to dataframe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pic>
        <p:nvPicPr>
          <p:cNvPr id="260" name="Google Shape;260;p43"/>
          <p:cNvPicPr preferRelativeResize="0"/>
          <p:nvPr/>
        </p:nvPicPr>
        <p:blipFill>
          <a:blip r:embed="rId4">
            <a:alphaModFix/>
          </a:blip>
          <a:stretch>
            <a:fillRect/>
          </a:stretch>
        </p:blipFill>
        <p:spPr>
          <a:xfrm>
            <a:off x="2737175" y="2600475"/>
            <a:ext cx="5200176" cy="1862225"/>
          </a:xfrm>
          <a:prstGeom prst="rect">
            <a:avLst/>
          </a:prstGeom>
          <a:noFill/>
          <a:ln>
            <a:noFill/>
          </a:ln>
        </p:spPr>
      </p:pic>
      <p:pic>
        <p:nvPicPr>
          <p:cNvPr id="261" name="Google Shape;261;p43"/>
          <p:cNvPicPr preferRelativeResize="0"/>
          <p:nvPr/>
        </p:nvPicPr>
        <p:blipFill>
          <a:blip r:embed="rId5">
            <a:alphaModFix/>
          </a:blip>
          <a:stretch>
            <a:fillRect/>
          </a:stretch>
        </p:blipFill>
        <p:spPr>
          <a:xfrm>
            <a:off x="4301299" y="3005975"/>
            <a:ext cx="4681024" cy="1958550"/>
          </a:xfrm>
          <a:prstGeom prst="rect">
            <a:avLst/>
          </a:prstGeom>
          <a:noFill/>
          <a:ln>
            <a:noFill/>
          </a:ln>
        </p:spPr>
      </p:pic>
      <p:pic>
        <p:nvPicPr>
          <p:cNvPr id="262" name="Google Shape;262;p43"/>
          <p:cNvPicPr preferRelativeResize="0"/>
          <p:nvPr/>
        </p:nvPicPr>
        <p:blipFill>
          <a:blip r:embed="rId6">
            <a:alphaModFix/>
          </a:blip>
          <a:stretch>
            <a:fillRect/>
          </a:stretch>
        </p:blipFill>
        <p:spPr>
          <a:xfrm>
            <a:off x="4477226" y="444650"/>
            <a:ext cx="4329175" cy="1662375"/>
          </a:xfrm>
          <a:prstGeom prst="rect">
            <a:avLst/>
          </a:prstGeom>
          <a:noFill/>
          <a:ln>
            <a:noFill/>
          </a:ln>
        </p:spPr>
      </p:pic>
      <p:pic>
        <p:nvPicPr>
          <p:cNvPr id="263" name="Google Shape;263;p43"/>
          <p:cNvPicPr preferRelativeResize="0"/>
          <p:nvPr/>
        </p:nvPicPr>
        <p:blipFill>
          <a:blip r:embed="rId7">
            <a:alphaModFix/>
          </a:blip>
          <a:stretch>
            <a:fillRect/>
          </a:stretch>
        </p:blipFill>
        <p:spPr>
          <a:xfrm>
            <a:off x="6701669" y="1278269"/>
            <a:ext cx="2185900" cy="1063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4"/>
          <p:cNvPicPr preferRelativeResize="0"/>
          <p:nvPr/>
        </p:nvPicPr>
        <p:blipFill>
          <a:blip r:embed="rId3">
            <a:alphaModFix/>
          </a:blip>
          <a:stretch>
            <a:fillRect/>
          </a:stretch>
        </p:blipFill>
        <p:spPr>
          <a:xfrm>
            <a:off x="152400" y="152400"/>
            <a:ext cx="2661074" cy="655900"/>
          </a:xfrm>
          <a:prstGeom prst="rect">
            <a:avLst/>
          </a:prstGeom>
          <a:noFill/>
          <a:ln>
            <a:noFill/>
          </a:ln>
        </p:spPr>
      </p:pic>
      <p:sp>
        <p:nvSpPr>
          <p:cNvPr id="269" name="Google Shape;269;p44"/>
          <p:cNvSpPr txBox="1"/>
          <p:nvPr/>
        </p:nvSpPr>
        <p:spPr>
          <a:xfrm>
            <a:off x="360950" y="932450"/>
            <a:ext cx="8467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Track 2 Results: Maps</a:t>
            </a:r>
            <a:endParaRPr b="1" sz="1800"/>
          </a:p>
          <a:p>
            <a:pPr indent="-336550" lvl="0" marL="457200" rtl="0" algn="l">
              <a:spcBef>
                <a:spcPts val="0"/>
              </a:spcBef>
              <a:spcAft>
                <a:spcPts val="0"/>
              </a:spcAft>
              <a:buSzPts val="1700"/>
              <a:buChar char="●"/>
            </a:pPr>
            <a:r>
              <a:rPr lang="en" sz="1700"/>
              <a:t>Health care </a:t>
            </a:r>
            <a:r>
              <a:rPr lang="en" sz="1700"/>
              <a:t>facilities</a:t>
            </a:r>
            <a:endParaRPr sz="1700"/>
          </a:p>
        </p:txBody>
      </p:sp>
      <p:sp>
        <p:nvSpPr>
          <p:cNvPr id="270" name="Google Shape;270;p44"/>
          <p:cNvSpPr txBox="1"/>
          <p:nvPr/>
        </p:nvSpPr>
        <p:spPr>
          <a:xfrm>
            <a:off x="4236925" y="4550375"/>
            <a:ext cx="445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4"/>
              </a:rPr>
              <a:t>https://rexarski.github.io/SaveTheChildren/</a:t>
            </a:r>
            <a:endParaRPr/>
          </a:p>
        </p:txBody>
      </p:sp>
      <p:pic>
        <p:nvPicPr>
          <p:cNvPr id="271" name="Google Shape;271;p44"/>
          <p:cNvPicPr preferRelativeResize="0"/>
          <p:nvPr/>
        </p:nvPicPr>
        <p:blipFill>
          <a:blip r:embed="rId5">
            <a:alphaModFix/>
          </a:blip>
          <a:stretch>
            <a:fillRect/>
          </a:stretch>
        </p:blipFill>
        <p:spPr>
          <a:xfrm>
            <a:off x="3362525" y="501925"/>
            <a:ext cx="5781476" cy="38971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5"/>
          <p:cNvPicPr preferRelativeResize="0"/>
          <p:nvPr/>
        </p:nvPicPr>
        <p:blipFill>
          <a:blip r:embed="rId3">
            <a:alphaModFix/>
          </a:blip>
          <a:stretch>
            <a:fillRect/>
          </a:stretch>
        </p:blipFill>
        <p:spPr>
          <a:xfrm>
            <a:off x="152400" y="152400"/>
            <a:ext cx="2661074" cy="655900"/>
          </a:xfrm>
          <a:prstGeom prst="rect">
            <a:avLst/>
          </a:prstGeom>
          <a:noFill/>
          <a:ln>
            <a:noFill/>
          </a:ln>
        </p:spPr>
      </p:pic>
      <p:sp>
        <p:nvSpPr>
          <p:cNvPr id="277" name="Google Shape;277;p45"/>
          <p:cNvSpPr txBox="1"/>
          <p:nvPr/>
        </p:nvSpPr>
        <p:spPr>
          <a:xfrm>
            <a:off x="330875" y="902375"/>
            <a:ext cx="77151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Track 2 Results: Maps</a:t>
            </a:r>
            <a:endParaRPr b="1" sz="1800"/>
          </a:p>
          <a:p>
            <a:pPr indent="-336550" lvl="0" marL="457200" rtl="0" algn="l">
              <a:spcBef>
                <a:spcPts val="0"/>
              </a:spcBef>
              <a:spcAft>
                <a:spcPts val="0"/>
              </a:spcAft>
              <a:buSzPts val="1700"/>
              <a:buChar char="●"/>
            </a:pPr>
            <a:r>
              <a:rPr lang="en" sz="1700"/>
              <a:t>Merged geospatial </a:t>
            </a:r>
            <a:r>
              <a:rPr lang="en" sz="1700"/>
              <a:t>data</a:t>
            </a:r>
            <a:r>
              <a:rPr lang="en" sz="1700"/>
              <a:t> with malnutrition by region</a:t>
            </a:r>
            <a:endParaRPr sz="1700"/>
          </a:p>
          <a:p>
            <a:pPr indent="-336550" lvl="0" marL="457200" rtl="0" algn="l">
              <a:spcBef>
                <a:spcPts val="0"/>
              </a:spcBef>
              <a:spcAft>
                <a:spcPts val="0"/>
              </a:spcAft>
              <a:buSzPts val="1700"/>
              <a:buChar char="●"/>
            </a:pPr>
            <a:r>
              <a:rPr lang="en" sz="1700"/>
              <a:t>Color indicates </a:t>
            </a:r>
            <a:r>
              <a:rPr lang="en" sz="1700"/>
              <a:t>malnutrition</a:t>
            </a:r>
            <a:r>
              <a:rPr lang="en" sz="1700"/>
              <a:t> index</a:t>
            </a:r>
            <a:endParaRPr sz="1700"/>
          </a:p>
          <a:p>
            <a:pPr indent="-336550" lvl="1" marL="914400" rtl="0" algn="l">
              <a:spcBef>
                <a:spcPts val="0"/>
              </a:spcBef>
              <a:spcAft>
                <a:spcPts val="0"/>
              </a:spcAft>
              <a:buSzPts val="1700"/>
              <a:buChar char="○"/>
            </a:pPr>
            <a:r>
              <a:rPr lang="en" sz="1700"/>
              <a:t>Global Acute Malnutrition (blue)</a:t>
            </a:r>
            <a:endParaRPr sz="1700"/>
          </a:p>
          <a:p>
            <a:pPr indent="-336550" lvl="1" marL="914400" rtl="0" algn="l">
              <a:spcBef>
                <a:spcPts val="0"/>
              </a:spcBef>
              <a:spcAft>
                <a:spcPts val="0"/>
              </a:spcAft>
              <a:buSzPts val="1700"/>
              <a:buChar char="○"/>
            </a:pPr>
            <a:r>
              <a:rPr lang="en" sz="1700"/>
              <a:t>Severe Acute Malnutrition (green)</a:t>
            </a:r>
            <a:endParaRPr sz="1700"/>
          </a:p>
        </p:txBody>
      </p:sp>
      <p:pic>
        <p:nvPicPr>
          <p:cNvPr id="278" name="Google Shape;278;p45"/>
          <p:cNvPicPr preferRelativeResize="0"/>
          <p:nvPr/>
        </p:nvPicPr>
        <p:blipFill rotWithShape="1">
          <a:blip r:embed="rId4">
            <a:alphaModFix/>
          </a:blip>
          <a:srcRect b="0" l="24785" r="24663" t="2467"/>
          <a:stretch/>
        </p:blipFill>
        <p:spPr>
          <a:xfrm>
            <a:off x="1669375" y="2303174"/>
            <a:ext cx="2661077" cy="2743325"/>
          </a:xfrm>
          <a:prstGeom prst="rect">
            <a:avLst/>
          </a:prstGeom>
          <a:noFill/>
          <a:ln>
            <a:noFill/>
          </a:ln>
        </p:spPr>
      </p:pic>
      <p:pic>
        <p:nvPicPr>
          <p:cNvPr id="279" name="Google Shape;279;p45"/>
          <p:cNvPicPr preferRelativeResize="0"/>
          <p:nvPr/>
        </p:nvPicPr>
        <p:blipFill rotWithShape="1">
          <a:blip r:embed="rId5">
            <a:alphaModFix/>
          </a:blip>
          <a:srcRect b="0" l="26191" r="19937" t="10289"/>
          <a:stretch/>
        </p:blipFill>
        <p:spPr>
          <a:xfrm>
            <a:off x="5311446" y="2410775"/>
            <a:ext cx="2824903" cy="251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6"/>
          <p:cNvPicPr preferRelativeResize="0"/>
          <p:nvPr/>
        </p:nvPicPr>
        <p:blipFill>
          <a:blip r:embed="rId3">
            <a:alphaModFix/>
          </a:blip>
          <a:stretch>
            <a:fillRect/>
          </a:stretch>
        </p:blipFill>
        <p:spPr>
          <a:xfrm>
            <a:off x="152400" y="152400"/>
            <a:ext cx="2661074" cy="655900"/>
          </a:xfrm>
          <a:prstGeom prst="rect">
            <a:avLst/>
          </a:prstGeom>
          <a:noFill/>
          <a:ln>
            <a:noFill/>
          </a:ln>
        </p:spPr>
      </p:pic>
      <p:sp>
        <p:nvSpPr>
          <p:cNvPr id="285" name="Google Shape;285;p46"/>
          <p:cNvSpPr txBox="1"/>
          <p:nvPr/>
        </p:nvSpPr>
        <p:spPr>
          <a:xfrm>
            <a:off x="411925" y="808300"/>
            <a:ext cx="733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Track 2 Results: Population visualizations</a:t>
            </a:r>
            <a:endParaRPr b="1" sz="1800"/>
          </a:p>
        </p:txBody>
      </p:sp>
      <p:pic>
        <p:nvPicPr>
          <p:cNvPr id="286" name="Google Shape;286;p46"/>
          <p:cNvPicPr preferRelativeResize="0"/>
          <p:nvPr/>
        </p:nvPicPr>
        <p:blipFill>
          <a:blip r:embed="rId4">
            <a:alphaModFix/>
          </a:blip>
          <a:stretch>
            <a:fillRect/>
          </a:stretch>
        </p:blipFill>
        <p:spPr>
          <a:xfrm>
            <a:off x="1234275" y="1208500"/>
            <a:ext cx="6993715" cy="3415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7"/>
          <p:cNvPicPr preferRelativeResize="0"/>
          <p:nvPr/>
        </p:nvPicPr>
        <p:blipFill>
          <a:blip r:embed="rId3">
            <a:alphaModFix/>
          </a:blip>
          <a:stretch>
            <a:fillRect/>
          </a:stretch>
        </p:blipFill>
        <p:spPr>
          <a:xfrm>
            <a:off x="152400" y="152400"/>
            <a:ext cx="2661074" cy="655900"/>
          </a:xfrm>
          <a:prstGeom prst="rect">
            <a:avLst/>
          </a:prstGeom>
          <a:noFill/>
          <a:ln>
            <a:noFill/>
          </a:ln>
        </p:spPr>
      </p:pic>
      <p:pic>
        <p:nvPicPr>
          <p:cNvPr id="292" name="Google Shape;292;p47"/>
          <p:cNvPicPr preferRelativeResize="0"/>
          <p:nvPr/>
        </p:nvPicPr>
        <p:blipFill>
          <a:blip r:embed="rId4">
            <a:alphaModFix/>
          </a:blip>
          <a:stretch>
            <a:fillRect/>
          </a:stretch>
        </p:blipFill>
        <p:spPr>
          <a:xfrm>
            <a:off x="1218000" y="1036768"/>
            <a:ext cx="7339201" cy="347335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8"/>
          <p:cNvPicPr preferRelativeResize="0"/>
          <p:nvPr/>
        </p:nvPicPr>
        <p:blipFill>
          <a:blip r:embed="rId3">
            <a:alphaModFix/>
          </a:blip>
          <a:stretch>
            <a:fillRect/>
          </a:stretch>
        </p:blipFill>
        <p:spPr>
          <a:xfrm>
            <a:off x="152400" y="152400"/>
            <a:ext cx="2661074" cy="655900"/>
          </a:xfrm>
          <a:prstGeom prst="rect">
            <a:avLst/>
          </a:prstGeom>
          <a:noFill/>
          <a:ln>
            <a:noFill/>
          </a:ln>
        </p:spPr>
      </p:pic>
      <p:pic>
        <p:nvPicPr>
          <p:cNvPr id="298" name="Google Shape;298;p48"/>
          <p:cNvPicPr preferRelativeResize="0"/>
          <p:nvPr/>
        </p:nvPicPr>
        <p:blipFill>
          <a:blip r:embed="rId4">
            <a:alphaModFix/>
          </a:blip>
          <a:stretch>
            <a:fillRect/>
          </a:stretch>
        </p:blipFill>
        <p:spPr>
          <a:xfrm>
            <a:off x="1518976" y="1343150"/>
            <a:ext cx="6717926" cy="3609850"/>
          </a:xfrm>
          <a:prstGeom prst="rect">
            <a:avLst/>
          </a:prstGeom>
          <a:noFill/>
          <a:ln>
            <a:noFill/>
          </a:ln>
          <a:effectLst>
            <a:outerShdw blurRad="57150" rotWithShape="0" algn="bl" dir="5400000" dist="19050">
              <a:srgbClr val="000000">
                <a:alpha val="50000"/>
              </a:srgbClr>
            </a:outerShdw>
          </a:effectLst>
        </p:spPr>
      </p:pic>
      <p:sp>
        <p:nvSpPr>
          <p:cNvPr id="299" name="Google Shape;299;p48"/>
          <p:cNvSpPr txBox="1"/>
          <p:nvPr/>
        </p:nvSpPr>
        <p:spPr>
          <a:xfrm>
            <a:off x="411925" y="808300"/>
            <a:ext cx="733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Track 2 Results: Time Series across countries</a:t>
            </a:r>
            <a:endParaRPr b="1"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9"/>
          <p:cNvPicPr preferRelativeResize="0"/>
          <p:nvPr/>
        </p:nvPicPr>
        <p:blipFill>
          <a:blip r:embed="rId3">
            <a:alphaModFix/>
          </a:blip>
          <a:stretch>
            <a:fillRect/>
          </a:stretch>
        </p:blipFill>
        <p:spPr>
          <a:xfrm>
            <a:off x="152400" y="152400"/>
            <a:ext cx="2661074" cy="655900"/>
          </a:xfrm>
          <a:prstGeom prst="rect">
            <a:avLst/>
          </a:prstGeom>
          <a:noFill/>
          <a:ln>
            <a:noFill/>
          </a:ln>
        </p:spPr>
      </p:pic>
      <p:sp>
        <p:nvSpPr>
          <p:cNvPr id="305" name="Google Shape;305;p49"/>
          <p:cNvSpPr txBox="1"/>
          <p:nvPr/>
        </p:nvSpPr>
        <p:spPr>
          <a:xfrm>
            <a:off x="411925" y="808300"/>
            <a:ext cx="733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Track 2 Results: Time Series across Commodity</a:t>
            </a:r>
            <a:endParaRPr b="1" sz="1800"/>
          </a:p>
        </p:txBody>
      </p:sp>
      <p:pic>
        <p:nvPicPr>
          <p:cNvPr id="306" name="Google Shape;306;p49"/>
          <p:cNvPicPr preferRelativeResize="0"/>
          <p:nvPr/>
        </p:nvPicPr>
        <p:blipFill>
          <a:blip r:embed="rId4">
            <a:alphaModFix/>
          </a:blip>
          <a:stretch>
            <a:fillRect/>
          </a:stretch>
        </p:blipFill>
        <p:spPr>
          <a:xfrm>
            <a:off x="4640250" y="1362637"/>
            <a:ext cx="4503751" cy="3009165"/>
          </a:xfrm>
          <a:prstGeom prst="rect">
            <a:avLst/>
          </a:prstGeom>
          <a:noFill/>
          <a:ln>
            <a:noFill/>
          </a:ln>
        </p:spPr>
      </p:pic>
      <p:pic>
        <p:nvPicPr>
          <p:cNvPr id="307" name="Google Shape;307;p49"/>
          <p:cNvPicPr preferRelativeResize="0"/>
          <p:nvPr/>
        </p:nvPicPr>
        <p:blipFill>
          <a:blip r:embed="rId5">
            <a:alphaModFix/>
          </a:blip>
          <a:stretch>
            <a:fillRect/>
          </a:stretch>
        </p:blipFill>
        <p:spPr>
          <a:xfrm>
            <a:off x="-61975" y="1307650"/>
            <a:ext cx="4702225" cy="31191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23"/>
          <p:cNvSpPr txBox="1"/>
          <p:nvPr/>
        </p:nvSpPr>
        <p:spPr>
          <a:xfrm>
            <a:off x="0" y="0"/>
            <a:ext cx="9144000" cy="935400"/>
          </a:xfrm>
          <a:prstGeom prst="rect">
            <a:avLst/>
          </a:prstGeom>
          <a:solidFill>
            <a:srgbClr val="FF9900"/>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highlight>
                  <a:srgbClr val="FF9900"/>
                </a:highlight>
                <a:latin typeface="Arial"/>
                <a:ea typeface="Arial"/>
                <a:cs typeface="Arial"/>
                <a:sym typeface="Arial"/>
              </a:rPr>
              <a:t>Thank you to our </a:t>
            </a:r>
            <a:r>
              <a:rPr b="1" lang="en" sz="3600">
                <a:solidFill>
                  <a:srgbClr val="FFFFFF"/>
                </a:solidFill>
                <a:highlight>
                  <a:srgbClr val="FF9900"/>
                </a:highlight>
              </a:rPr>
              <a:t>hosts!</a:t>
            </a:r>
            <a:endParaRPr b="1" i="0" sz="3600" u="none" cap="none" strike="noStrike">
              <a:solidFill>
                <a:srgbClr val="FFFFFF"/>
              </a:solidFill>
              <a:highlight>
                <a:srgbClr val="FF9900"/>
              </a:highlight>
              <a:latin typeface="Arial"/>
              <a:ea typeface="Arial"/>
              <a:cs typeface="Arial"/>
              <a:sym typeface="Arial"/>
            </a:endParaRPr>
          </a:p>
        </p:txBody>
      </p:sp>
      <p:sp>
        <p:nvSpPr>
          <p:cNvPr id="100" name="Google Shape;100;p23"/>
          <p:cNvSpPr txBox="1"/>
          <p:nvPr/>
        </p:nvSpPr>
        <p:spPr>
          <a:xfrm>
            <a:off x="147600" y="3333125"/>
            <a:ext cx="8996400" cy="702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lang="en" sz="2400">
                <a:solidFill>
                  <a:srgbClr val="FF9900"/>
                </a:solidFill>
                <a:latin typeface="Helvetica Neue"/>
                <a:ea typeface="Helvetica Neue"/>
                <a:cs typeface="Helvetica Neue"/>
                <a:sym typeface="Helvetica Neue"/>
              </a:rPr>
              <a:t>Special t</a:t>
            </a:r>
            <a:r>
              <a:rPr b="1" i="0" lang="en" sz="2400" u="none" cap="none" strike="noStrike">
                <a:solidFill>
                  <a:srgbClr val="FF9900"/>
                </a:solidFill>
                <a:latin typeface="Helvetica Neue"/>
                <a:ea typeface="Helvetica Neue"/>
                <a:cs typeface="Helvetica Neue"/>
                <a:sym typeface="Helvetica Neue"/>
              </a:rPr>
              <a:t>hank you once again </a:t>
            </a:r>
            <a:r>
              <a:rPr b="1" lang="en" sz="2400">
                <a:solidFill>
                  <a:srgbClr val="FF9900"/>
                </a:solidFill>
                <a:latin typeface="Helvetica Neue"/>
                <a:ea typeface="Helvetica Neue"/>
                <a:cs typeface="Helvetica Neue"/>
                <a:sym typeface="Helvetica Neue"/>
              </a:rPr>
              <a:t>to: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p:txBody>
      </p:sp>
      <p:pic>
        <p:nvPicPr>
          <p:cNvPr id="101" name="Google Shape;101;p23"/>
          <p:cNvPicPr preferRelativeResize="0"/>
          <p:nvPr/>
        </p:nvPicPr>
        <p:blipFill>
          <a:blip r:embed="rId3">
            <a:alphaModFix/>
          </a:blip>
          <a:stretch>
            <a:fillRect/>
          </a:stretch>
        </p:blipFill>
        <p:spPr>
          <a:xfrm>
            <a:off x="1822825" y="2619125"/>
            <a:ext cx="5498351" cy="1940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0"/>
          <p:cNvPicPr preferRelativeResize="0"/>
          <p:nvPr/>
        </p:nvPicPr>
        <p:blipFill>
          <a:blip r:embed="rId3">
            <a:alphaModFix/>
          </a:blip>
          <a:stretch>
            <a:fillRect/>
          </a:stretch>
        </p:blipFill>
        <p:spPr>
          <a:xfrm>
            <a:off x="152400" y="152400"/>
            <a:ext cx="2661074" cy="655900"/>
          </a:xfrm>
          <a:prstGeom prst="rect">
            <a:avLst/>
          </a:prstGeom>
          <a:noFill/>
          <a:ln>
            <a:noFill/>
          </a:ln>
        </p:spPr>
      </p:pic>
      <p:sp>
        <p:nvSpPr>
          <p:cNvPr id="313" name="Google Shape;313;p50"/>
          <p:cNvSpPr txBox="1"/>
          <p:nvPr/>
        </p:nvSpPr>
        <p:spPr>
          <a:xfrm>
            <a:off x="411925" y="808300"/>
            <a:ext cx="73392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Lessons Learned:</a:t>
            </a:r>
            <a:endParaRPr b="1" sz="1800"/>
          </a:p>
          <a:p>
            <a:pPr indent="-336550" lvl="0" marL="457200" rtl="0" algn="l">
              <a:spcBef>
                <a:spcPts val="0"/>
              </a:spcBef>
              <a:spcAft>
                <a:spcPts val="0"/>
              </a:spcAft>
              <a:buSzPts val="1700"/>
              <a:buChar char="●"/>
            </a:pPr>
            <a:r>
              <a:rPr lang="en" sz="1700"/>
              <a:t>Some tables are more accessible than others</a:t>
            </a:r>
            <a:endParaRPr sz="1700"/>
          </a:p>
          <a:p>
            <a:pPr indent="-336550" lvl="0" marL="457200" rtl="0" algn="l">
              <a:spcBef>
                <a:spcPts val="0"/>
              </a:spcBef>
              <a:spcAft>
                <a:spcPts val="0"/>
              </a:spcAft>
              <a:buSzPts val="1700"/>
              <a:buChar char="●"/>
            </a:pPr>
            <a:r>
              <a:rPr lang="en" sz="1700"/>
              <a:t>Computation power important for geospatial analysis</a:t>
            </a:r>
            <a:endParaRPr sz="1700"/>
          </a:p>
          <a:p>
            <a:pPr indent="-336550" lvl="0" marL="457200" rtl="0" algn="l">
              <a:spcBef>
                <a:spcPts val="0"/>
              </a:spcBef>
              <a:spcAft>
                <a:spcPts val="0"/>
              </a:spcAft>
              <a:buSzPts val="1700"/>
              <a:buChar char="●"/>
            </a:pPr>
            <a:r>
              <a:rPr lang="en" sz="1700"/>
              <a:t>Tables are very rich with information</a:t>
            </a:r>
            <a:endParaRPr sz="1700"/>
          </a:p>
          <a:p>
            <a:pPr indent="0" lvl="0" marL="457200" rtl="0" algn="l">
              <a:spcBef>
                <a:spcPts val="0"/>
              </a:spcBef>
              <a:spcAft>
                <a:spcPts val="0"/>
              </a:spcAft>
              <a:buNone/>
            </a:pPr>
            <a:r>
              <a:t/>
            </a:r>
            <a:endParaRPr sz="1700"/>
          </a:p>
          <a:p>
            <a:pPr indent="0" lvl="0" marL="0" rtl="0" algn="l">
              <a:spcBef>
                <a:spcPts val="0"/>
              </a:spcBef>
              <a:spcAft>
                <a:spcPts val="0"/>
              </a:spcAft>
              <a:buNone/>
            </a:pPr>
            <a:r>
              <a:rPr b="1" lang="en" sz="1800"/>
              <a:t>Next Steps:</a:t>
            </a:r>
            <a:endParaRPr b="1" sz="1800"/>
          </a:p>
          <a:p>
            <a:pPr indent="-336550" lvl="0" marL="457200" rtl="0" algn="l">
              <a:spcBef>
                <a:spcPts val="0"/>
              </a:spcBef>
              <a:spcAft>
                <a:spcPts val="0"/>
              </a:spcAft>
              <a:buSzPts val="1700"/>
              <a:buChar char="●"/>
            </a:pPr>
            <a:r>
              <a:rPr lang="en" sz="1700"/>
              <a:t>Finish database clean up</a:t>
            </a:r>
            <a:endParaRPr sz="1700"/>
          </a:p>
          <a:p>
            <a:pPr indent="-336550" lvl="1" marL="914400" rtl="0" algn="l">
              <a:spcBef>
                <a:spcPts val="0"/>
              </a:spcBef>
              <a:spcAft>
                <a:spcPts val="0"/>
              </a:spcAft>
              <a:buSzPts val="1700"/>
              <a:buChar char="○"/>
            </a:pPr>
            <a:r>
              <a:rPr lang="en" sz="1700"/>
              <a:t>Implement clean-up into Azure ingestion process</a:t>
            </a:r>
            <a:endParaRPr sz="1700"/>
          </a:p>
          <a:p>
            <a:pPr indent="-336550" lvl="0" marL="457200" rtl="0" algn="l">
              <a:spcBef>
                <a:spcPts val="0"/>
              </a:spcBef>
              <a:spcAft>
                <a:spcPts val="0"/>
              </a:spcAft>
              <a:buSzPts val="1700"/>
              <a:buChar char="●"/>
            </a:pPr>
            <a:r>
              <a:rPr lang="en" sz="1700"/>
              <a:t>Do similar analysis and visualization for </a:t>
            </a:r>
            <a:r>
              <a:rPr lang="en" sz="1700"/>
              <a:t>humanitarian</a:t>
            </a:r>
            <a:r>
              <a:rPr lang="en" sz="1700"/>
              <a:t> relief presence</a:t>
            </a:r>
            <a:endParaRPr sz="1700"/>
          </a:p>
          <a:p>
            <a:pPr indent="-336550" lvl="0" marL="457200" rtl="0" algn="l">
              <a:spcBef>
                <a:spcPts val="0"/>
              </a:spcBef>
              <a:spcAft>
                <a:spcPts val="0"/>
              </a:spcAft>
              <a:buSzPts val="1700"/>
              <a:buChar char="●"/>
            </a:pPr>
            <a:r>
              <a:rPr lang="en" sz="1700"/>
              <a:t>Get feedback from Save the Children on directions</a:t>
            </a: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idx="1" type="body"/>
          </p:nvPr>
        </p:nvSpPr>
        <p:spPr>
          <a:xfrm>
            <a:off x="5576750" y="122225"/>
            <a:ext cx="3267300" cy="42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3000"/>
              <a:buNone/>
            </a:pPr>
            <a:r>
              <a:rPr b="1" lang="en"/>
              <a:t>Partner Org Rep:</a:t>
            </a:r>
            <a:endParaRPr b="1"/>
          </a:p>
          <a:p>
            <a:pPr indent="0" lvl="0" marL="0" rtl="0" algn="l">
              <a:lnSpc>
                <a:spcPct val="100000"/>
              </a:lnSpc>
              <a:spcBef>
                <a:spcPts val="600"/>
              </a:spcBef>
              <a:spcAft>
                <a:spcPts val="0"/>
              </a:spcAft>
              <a:buSzPts val="3000"/>
              <a:buNone/>
            </a:pPr>
            <a:r>
              <a:rPr lang="en"/>
              <a:t>Ashley Barry</a:t>
            </a:r>
            <a:endParaRPr/>
          </a:p>
          <a:p>
            <a:pPr indent="0" lvl="0" marL="0" rtl="0" algn="l">
              <a:lnSpc>
                <a:spcPct val="100000"/>
              </a:lnSpc>
              <a:spcBef>
                <a:spcPts val="600"/>
              </a:spcBef>
              <a:spcAft>
                <a:spcPts val="0"/>
              </a:spcAft>
              <a:buSzPts val="3000"/>
              <a:buNone/>
            </a:pPr>
            <a:r>
              <a:t/>
            </a:r>
            <a:endParaRPr b="1"/>
          </a:p>
          <a:p>
            <a:pPr indent="0" lvl="0" marL="0" rtl="0" algn="l">
              <a:lnSpc>
                <a:spcPct val="100000"/>
              </a:lnSpc>
              <a:spcBef>
                <a:spcPts val="600"/>
              </a:spcBef>
              <a:spcAft>
                <a:spcPts val="0"/>
              </a:spcAft>
              <a:buSzPts val="3000"/>
              <a:buNone/>
            </a:pPr>
            <a:r>
              <a:rPr b="1" lang="en"/>
              <a:t>Data Ambassadors:</a:t>
            </a:r>
            <a:endParaRPr b="1"/>
          </a:p>
          <a:p>
            <a:pPr indent="0" lvl="0" marL="0" rtl="0" algn="l">
              <a:lnSpc>
                <a:spcPct val="100000"/>
              </a:lnSpc>
              <a:spcBef>
                <a:spcPts val="600"/>
              </a:spcBef>
              <a:spcAft>
                <a:spcPts val="0"/>
              </a:spcAft>
              <a:buSzPts val="3000"/>
              <a:buNone/>
            </a:pPr>
            <a:r>
              <a:rPr lang="en"/>
              <a:t>Chuck</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b="1"/>
          </a:p>
        </p:txBody>
      </p:sp>
      <p:pic>
        <p:nvPicPr>
          <p:cNvPr id="319" name="Google Shape;319;p51"/>
          <p:cNvPicPr preferRelativeResize="0"/>
          <p:nvPr/>
        </p:nvPicPr>
        <p:blipFill>
          <a:blip r:embed="rId3">
            <a:alphaModFix/>
          </a:blip>
          <a:stretch>
            <a:fillRect/>
          </a:stretch>
        </p:blipFill>
        <p:spPr>
          <a:xfrm>
            <a:off x="960775" y="1713675"/>
            <a:ext cx="3713350" cy="1622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2"/>
          <p:cNvPicPr preferRelativeResize="0"/>
          <p:nvPr/>
        </p:nvPicPr>
        <p:blipFill>
          <a:blip r:embed="rId3">
            <a:alphaModFix/>
          </a:blip>
          <a:stretch>
            <a:fillRect/>
          </a:stretch>
        </p:blipFill>
        <p:spPr>
          <a:xfrm>
            <a:off x="152400" y="152400"/>
            <a:ext cx="1464350" cy="1096450"/>
          </a:xfrm>
          <a:prstGeom prst="rect">
            <a:avLst/>
          </a:prstGeom>
          <a:noFill/>
          <a:ln>
            <a:noFill/>
          </a:ln>
        </p:spPr>
      </p:pic>
      <p:sp>
        <p:nvSpPr>
          <p:cNvPr id="325" name="Google Shape;325;p52"/>
          <p:cNvSpPr txBox="1"/>
          <p:nvPr/>
        </p:nvSpPr>
        <p:spPr>
          <a:xfrm>
            <a:off x="1831700" y="847800"/>
            <a:ext cx="66000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Complex Data - lots of time spent understanding nuances</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Then - Cleaning Cleaning Cleaning!</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solidFill>
                  <a:schemeClr val="dk1"/>
                </a:solidFill>
              </a:rPr>
              <a:t>Also, Feature Engineering</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Collapsing key attributes of many to one data into new features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Conditional logic to extract more meaningful factor columns from many rows</a:t>
            </a:r>
            <a:endParaRPr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3"/>
          <p:cNvPicPr preferRelativeResize="0"/>
          <p:nvPr/>
        </p:nvPicPr>
        <p:blipFill>
          <a:blip r:embed="rId3">
            <a:alphaModFix/>
          </a:blip>
          <a:stretch>
            <a:fillRect/>
          </a:stretch>
        </p:blipFill>
        <p:spPr>
          <a:xfrm>
            <a:off x="152400" y="152400"/>
            <a:ext cx="1464350" cy="1096450"/>
          </a:xfrm>
          <a:prstGeom prst="rect">
            <a:avLst/>
          </a:prstGeom>
          <a:noFill/>
          <a:ln>
            <a:noFill/>
          </a:ln>
        </p:spPr>
      </p:pic>
      <p:sp>
        <p:nvSpPr>
          <p:cNvPr id="331" name="Google Shape;331;p53"/>
          <p:cNvSpPr txBox="1"/>
          <p:nvPr/>
        </p:nvSpPr>
        <p:spPr>
          <a:xfrm>
            <a:off x="2176350" y="541325"/>
            <a:ext cx="47913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Decision Tree - Target Variable is job retention at 6 months after </a:t>
            </a:r>
            <a:r>
              <a:rPr b="1" lang="en" sz="1800"/>
              <a:t>starting</a:t>
            </a:r>
            <a:r>
              <a:rPr b="1" lang="en" sz="1800"/>
              <a:t> job</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t/>
            </a:r>
            <a:endParaRPr/>
          </a:p>
        </p:txBody>
      </p:sp>
      <p:pic>
        <p:nvPicPr>
          <p:cNvPr id="332" name="Google Shape;332;p53"/>
          <p:cNvPicPr preferRelativeResize="0"/>
          <p:nvPr/>
        </p:nvPicPr>
        <p:blipFill>
          <a:blip r:embed="rId4">
            <a:alphaModFix/>
          </a:blip>
          <a:stretch>
            <a:fillRect/>
          </a:stretch>
        </p:blipFill>
        <p:spPr>
          <a:xfrm>
            <a:off x="1908788" y="1502475"/>
            <a:ext cx="5326415" cy="30658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4"/>
          <p:cNvPicPr preferRelativeResize="0"/>
          <p:nvPr/>
        </p:nvPicPr>
        <p:blipFill>
          <a:blip r:embed="rId3">
            <a:alphaModFix/>
          </a:blip>
          <a:stretch>
            <a:fillRect/>
          </a:stretch>
        </p:blipFill>
        <p:spPr>
          <a:xfrm>
            <a:off x="152400" y="152400"/>
            <a:ext cx="1464350" cy="1096450"/>
          </a:xfrm>
          <a:prstGeom prst="rect">
            <a:avLst/>
          </a:prstGeom>
          <a:noFill/>
          <a:ln>
            <a:noFill/>
          </a:ln>
        </p:spPr>
      </p:pic>
      <p:sp>
        <p:nvSpPr>
          <p:cNvPr id="338" name="Google Shape;338;p54"/>
          <p:cNvSpPr txBox="1"/>
          <p:nvPr/>
        </p:nvSpPr>
        <p:spPr>
          <a:xfrm>
            <a:off x="2176350" y="541325"/>
            <a:ext cx="4791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Feature Importance</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t/>
            </a:r>
            <a:endParaRPr/>
          </a:p>
        </p:txBody>
      </p:sp>
      <p:pic>
        <p:nvPicPr>
          <p:cNvPr id="339" name="Google Shape;339;p54"/>
          <p:cNvPicPr preferRelativeResize="0"/>
          <p:nvPr/>
        </p:nvPicPr>
        <p:blipFill>
          <a:blip r:embed="rId4">
            <a:alphaModFix/>
          </a:blip>
          <a:stretch>
            <a:fillRect/>
          </a:stretch>
        </p:blipFill>
        <p:spPr>
          <a:xfrm>
            <a:off x="152400" y="1925225"/>
            <a:ext cx="8839201" cy="21700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5"/>
          <p:cNvPicPr preferRelativeResize="0"/>
          <p:nvPr/>
        </p:nvPicPr>
        <p:blipFill>
          <a:blip r:embed="rId3">
            <a:alphaModFix/>
          </a:blip>
          <a:stretch>
            <a:fillRect/>
          </a:stretch>
        </p:blipFill>
        <p:spPr>
          <a:xfrm>
            <a:off x="152400" y="152400"/>
            <a:ext cx="1464350" cy="1096450"/>
          </a:xfrm>
          <a:prstGeom prst="rect">
            <a:avLst/>
          </a:prstGeom>
          <a:noFill/>
          <a:ln>
            <a:noFill/>
          </a:ln>
        </p:spPr>
      </p:pic>
      <p:sp>
        <p:nvSpPr>
          <p:cNvPr id="345" name="Google Shape;345;p55"/>
          <p:cNvSpPr txBox="1"/>
          <p:nvPr/>
        </p:nvSpPr>
        <p:spPr>
          <a:xfrm>
            <a:off x="2176350" y="541325"/>
            <a:ext cx="4791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800">
                <a:solidFill>
                  <a:schemeClr val="dk1"/>
                </a:solidFill>
              </a:rPr>
              <a:t>Feature Importance</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t/>
            </a:r>
            <a:endParaRPr/>
          </a:p>
        </p:txBody>
      </p:sp>
      <p:pic>
        <p:nvPicPr>
          <p:cNvPr id="346" name="Google Shape;346;p55"/>
          <p:cNvPicPr preferRelativeResize="0"/>
          <p:nvPr/>
        </p:nvPicPr>
        <p:blipFill>
          <a:blip r:embed="rId4">
            <a:alphaModFix/>
          </a:blip>
          <a:stretch>
            <a:fillRect/>
          </a:stretch>
        </p:blipFill>
        <p:spPr>
          <a:xfrm>
            <a:off x="833500" y="1495625"/>
            <a:ext cx="7740436" cy="3343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6"/>
          <p:cNvPicPr preferRelativeResize="0"/>
          <p:nvPr/>
        </p:nvPicPr>
        <p:blipFill>
          <a:blip r:embed="rId3">
            <a:alphaModFix/>
          </a:blip>
          <a:stretch>
            <a:fillRect/>
          </a:stretch>
        </p:blipFill>
        <p:spPr>
          <a:xfrm>
            <a:off x="152400" y="152400"/>
            <a:ext cx="1464350" cy="1096450"/>
          </a:xfrm>
          <a:prstGeom prst="rect">
            <a:avLst/>
          </a:prstGeom>
          <a:noFill/>
          <a:ln>
            <a:noFill/>
          </a:ln>
        </p:spPr>
      </p:pic>
      <p:sp>
        <p:nvSpPr>
          <p:cNvPr id="352" name="Google Shape;352;p56"/>
          <p:cNvSpPr txBox="1"/>
          <p:nvPr/>
        </p:nvSpPr>
        <p:spPr>
          <a:xfrm>
            <a:off x="2176350" y="541325"/>
            <a:ext cx="47913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800">
                <a:solidFill>
                  <a:schemeClr val="dk1"/>
                </a:solidFill>
              </a:rPr>
              <a:t>Feature Importance</a:t>
            </a:r>
            <a:endParaRPr b="1" sz="1800">
              <a:solidFill>
                <a:schemeClr val="dk1"/>
              </a:solidFill>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t/>
            </a:r>
            <a:endParaRPr/>
          </a:p>
        </p:txBody>
      </p:sp>
      <p:pic>
        <p:nvPicPr>
          <p:cNvPr id="353" name="Google Shape;353;p56"/>
          <p:cNvPicPr preferRelativeResize="0"/>
          <p:nvPr/>
        </p:nvPicPr>
        <p:blipFill>
          <a:blip r:embed="rId4">
            <a:alphaModFix/>
          </a:blip>
          <a:stretch>
            <a:fillRect/>
          </a:stretch>
        </p:blipFill>
        <p:spPr>
          <a:xfrm>
            <a:off x="1738075" y="1190300"/>
            <a:ext cx="5667848" cy="36478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7"/>
          <p:cNvPicPr preferRelativeResize="0"/>
          <p:nvPr/>
        </p:nvPicPr>
        <p:blipFill>
          <a:blip r:embed="rId3">
            <a:alphaModFix/>
          </a:blip>
          <a:stretch>
            <a:fillRect/>
          </a:stretch>
        </p:blipFill>
        <p:spPr>
          <a:xfrm>
            <a:off x="152400" y="152400"/>
            <a:ext cx="1464350" cy="1096450"/>
          </a:xfrm>
          <a:prstGeom prst="rect">
            <a:avLst/>
          </a:prstGeom>
          <a:noFill/>
          <a:ln>
            <a:noFill/>
          </a:ln>
        </p:spPr>
      </p:pic>
      <p:sp>
        <p:nvSpPr>
          <p:cNvPr id="359" name="Google Shape;359;p57"/>
          <p:cNvSpPr txBox="1"/>
          <p:nvPr/>
        </p:nvSpPr>
        <p:spPr>
          <a:xfrm>
            <a:off x="2176350" y="541325"/>
            <a:ext cx="4791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Feature Importance</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t/>
            </a:r>
            <a:endParaRPr/>
          </a:p>
        </p:txBody>
      </p:sp>
      <p:pic>
        <p:nvPicPr>
          <p:cNvPr id="360" name="Google Shape;360;p57"/>
          <p:cNvPicPr preferRelativeResize="0"/>
          <p:nvPr/>
        </p:nvPicPr>
        <p:blipFill>
          <a:blip r:embed="rId4">
            <a:alphaModFix/>
          </a:blip>
          <a:stretch>
            <a:fillRect/>
          </a:stretch>
        </p:blipFill>
        <p:spPr>
          <a:xfrm>
            <a:off x="1916363" y="1366275"/>
            <a:ext cx="5311273" cy="33430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8"/>
          <p:cNvPicPr preferRelativeResize="0"/>
          <p:nvPr/>
        </p:nvPicPr>
        <p:blipFill>
          <a:blip r:embed="rId3">
            <a:alphaModFix/>
          </a:blip>
          <a:stretch>
            <a:fillRect/>
          </a:stretch>
        </p:blipFill>
        <p:spPr>
          <a:xfrm>
            <a:off x="152400" y="152400"/>
            <a:ext cx="1464350" cy="1096450"/>
          </a:xfrm>
          <a:prstGeom prst="rect">
            <a:avLst/>
          </a:prstGeom>
          <a:noFill/>
          <a:ln>
            <a:noFill/>
          </a:ln>
        </p:spPr>
      </p:pic>
      <p:sp>
        <p:nvSpPr>
          <p:cNvPr id="366" name="Google Shape;366;p58"/>
          <p:cNvSpPr txBox="1"/>
          <p:nvPr/>
        </p:nvSpPr>
        <p:spPr>
          <a:xfrm>
            <a:off x="2176350" y="541325"/>
            <a:ext cx="4791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Feature Importance</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t/>
            </a:r>
            <a:endParaRPr/>
          </a:p>
        </p:txBody>
      </p:sp>
      <p:pic>
        <p:nvPicPr>
          <p:cNvPr id="367" name="Google Shape;367;p58"/>
          <p:cNvPicPr preferRelativeResize="0"/>
          <p:nvPr/>
        </p:nvPicPr>
        <p:blipFill>
          <a:blip r:embed="rId4">
            <a:alphaModFix/>
          </a:blip>
          <a:stretch>
            <a:fillRect/>
          </a:stretch>
        </p:blipFill>
        <p:spPr>
          <a:xfrm>
            <a:off x="1502875" y="1154800"/>
            <a:ext cx="4764288" cy="3988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9"/>
          <p:cNvPicPr preferRelativeResize="0"/>
          <p:nvPr/>
        </p:nvPicPr>
        <p:blipFill>
          <a:blip r:embed="rId3">
            <a:alphaModFix/>
          </a:blip>
          <a:stretch>
            <a:fillRect/>
          </a:stretch>
        </p:blipFill>
        <p:spPr>
          <a:xfrm>
            <a:off x="152400" y="152400"/>
            <a:ext cx="1464350" cy="1096450"/>
          </a:xfrm>
          <a:prstGeom prst="rect">
            <a:avLst/>
          </a:prstGeom>
          <a:noFill/>
          <a:ln>
            <a:noFill/>
          </a:ln>
        </p:spPr>
      </p:pic>
      <p:sp>
        <p:nvSpPr>
          <p:cNvPr id="373" name="Google Shape;373;p59"/>
          <p:cNvSpPr txBox="1"/>
          <p:nvPr/>
        </p:nvSpPr>
        <p:spPr>
          <a:xfrm>
            <a:off x="2176350" y="541325"/>
            <a:ext cx="4791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Geographical Variance</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t/>
            </a:r>
            <a:endParaRPr/>
          </a:p>
        </p:txBody>
      </p:sp>
      <p:pic>
        <p:nvPicPr>
          <p:cNvPr id="374" name="Google Shape;374;p59"/>
          <p:cNvPicPr preferRelativeResize="0"/>
          <p:nvPr/>
        </p:nvPicPr>
        <p:blipFill>
          <a:blip r:embed="rId4">
            <a:alphaModFix/>
          </a:blip>
          <a:stretch>
            <a:fillRect/>
          </a:stretch>
        </p:blipFill>
        <p:spPr>
          <a:xfrm>
            <a:off x="1154638" y="1319225"/>
            <a:ext cx="6834730" cy="3343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11193116225_8d7806a448_h.jpg" id="106" name="Google Shape;106;p24"/>
          <p:cNvPicPr preferRelativeResize="0"/>
          <p:nvPr/>
        </p:nvPicPr>
        <p:blipFill rotWithShape="1">
          <a:blip r:embed="rId3">
            <a:alphaModFix/>
          </a:blip>
          <a:srcRect b="0" l="0" r="0" t="0"/>
          <a:stretch/>
        </p:blipFill>
        <p:spPr>
          <a:xfrm>
            <a:off x="0" y="-6"/>
            <a:ext cx="9144000" cy="6069300"/>
          </a:xfrm>
          <a:prstGeom prst="rect">
            <a:avLst/>
          </a:prstGeom>
          <a:noFill/>
          <a:ln>
            <a:noFill/>
          </a:ln>
        </p:spPr>
      </p:pic>
      <p:sp>
        <p:nvSpPr>
          <p:cNvPr id="107" name="Google Shape;107;p24"/>
          <p:cNvSpPr txBox="1"/>
          <p:nvPr>
            <p:ph type="title"/>
          </p:nvPr>
        </p:nvSpPr>
        <p:spPr>
          <a:xfrm>
            <a:off x="101000" y="131800"/>
            <a:ext cx="8984100" cy="365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3600">
                <a:solidFill>
                  <a:srgbClr val="FFFFFF"/>
                </a:solidFill>
                <a:highlight>
                  <a:srgbClr val="FF9900"/>
                </a:highlight>
              </a:rPr>
              <a:t>A huge thank you to our project </a:t>
            </a:r>
            <a:r>
              <a:rPr b="1" lang="en" sz="3600">
                <a:solidFill>
                  <a:srgbClr val="FFFFFF"/>
                </a:solidFill>
                <a:highlight>
                  <a:srgbClr val="FF9900"/>
                </a:highlight>
              </a:rPr>
              <a:t>partners</a:t>
            </a:r>
            <a:r>
              <a:rPr b="1" lang="en" sz="3600">
                <a:solidFill>
                  <a:srgbClr val="FFFFFF"/>
                </a:solidFill>
                <a:highlight>
                  <a:srgbClr val="FF9900"/>
                </a:highlight>
              </a:rPr>
              <a:t> as well!!</a:t>
            </a:r>
            <a:endParaRPr b="1" sz="3600">
              <a:solidFill>
                <a:srgbClr val="FFFFFF"/>
              </a:solidFill>
              <a:highlight>
                <a:srgbClr val="FF9900"/>
              </a:highlight>
            </a:endParaRPr>
          </a:p>
        </p:txBody>
      </p:sp>
      <p:sp>
        <p:nvSpPr>
          <p:cNvPr id="108" name="Google Shape;108;p24"/>
          <p:cNvSpPr/>
          <p:nvPr/>
        </p:nvSpPr>
        <p:spPr>
          <a:xfrm>
            <a:off x="341850" y="1977775"/>
            <a:ext cx="8460300" cy="320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4"/>
          <p:cNvSpPr txBox="1"/>
          <p:nvPr/>
        </p:nvSpPr>
        <p:spPr>
          <a:xfrm>
            <a:off x="5731675" y="2105550"/>
            <a:ext cx="1879500" cy="9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110" name="Google Shape;110;p24"/>
          <p:cNvPicPr preferRelativeResize="0"/>
          <p:nvPr/>
        </p:nvPicPr>
        <p:blipFill>
          <a:blip r:embed="rId4">
            <a:alphaModFix/>
          </a:blip>
          <a:stretch>
            <a:fillRect/>
          </a:stretch>
        </p:blipFill>
        <p:spPr>
          <a:xfrm>
            <a:off x="1222550" y="3725900"/>
            <a:ext cx="3582326" cy="1324175"/>
          </a:xfrm>
          <a:prstGeom prst="rect">
            <a:avLst/>
          </a:prstGeom>
          <a:noFill/>
          <a:ln cap="flat" cmpd="sng" w="9525">
            <a:solidFill>
              <a:schemeClr val="dk2"/>
            </a:solidFill>
            <a:prstDash val="solid"/>
            <a:round/>
            <a:headEnd len="sm" w="sm" type="none"/>
            <a:tailEnd len="sm" w="sm" type="none"/>
          </a:ln>
        </p:spPr>
      </p:pic>
      <p:pic>
        <p:nvPicPr>
          <p:cNvPr id="111" name="Google Shape;111;p24"/>
          <p:cNvPicPr preferRelativeResize="0"/>
          <p:nvPr/>
        </p:nvPicPr>
        <p:blipFill>
          <a:blip r:embed="rId5">
            <a:alphaModFix/>
          </a:blip>
          <a:stretch>
            <a:fillRect/>
          </a:stretch>
        </p:blipFill>
        <p:spPr>
          <a:xfrm>
            <a:off x="5966129" y="3222450"/>
            <a:ext cx="2683621" cy="1955425"/>
          </a:xfrm>
          <a:prstGeom prst="rect">
            <a:avLst/>
          </a:prstGeom>
          <a:noFill/>
          <a:ln>
            <a:noFill/>
          </a:ln>
        </p:spPr>
      </p:pic>
      <p:pic>
        <p:nvPicPr>
          <p:cNvPr id="112" name="Google Shape;112;p24"/>
          <p:cNvPicPr preferRelativeResize="0"/>
          <p:nvPr/>
        </p:nvPicPr>
        <p:blipFill>
          <a:blip r:embed="rId6">
            <a:alphaModFix/>
          </a:blip>
          <a:stretch>
            <a:fillRect/>
          </a:stretch>
        </p:blipFill>
        <p:spPr>
          <a:xfrm>
            <a:off x="4373752" y="2086499"/>
            <a:ext cx="2473998" cy="1510100"/>
          </a:xfrm>
          <a:prstGeom prst="rect">
            <a:avLst/>
          </a:prstGeom>
          <a:noFill/>
          <a:ln>
            <a:noFill/>
          </a:ln>
        </p:spPr>
      </p:pic>
      <p:pic>
        <p:nvPicPr>
          <p:cNvPr id="113" name="Google Shape;113;p24"/>
          <p:cNvPicPr preferRelativeResize="0"/>
          <p:nvPr/>
        </p:nvPicPr>
        <p:blipFill>
          <a:blip r:embed="rId7">
            <a:alphaModFix/>
          </a:blip>
          <a:stretch>
            <a:fillRect/>
          </a:stretch>
        </p:blipFill>
        <p:spPr>
          <a:xfrm>
            <a:off x="917750" y="2232677"/>
            <a:ext cx="3130100" cy="136797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60"/>
          <p:cNvPicPr preferRelativeResize="0"/>
          <p:nvPr/>
        </p:nvPicPr>
        <p:blipFill>
          <a:blip r:embed="rId3">
            <a:alphaModFix/>
          </a:blip>
          <a:stretch>
            <a:fillRect/>
          </a:stretch>
        </p:blipFill>
        <p:spPr>
          <a:xfrm>
            <a:off x="152400" y="152400"/>
            <a:ext cx="1464350" cy="1096450"/>
          </a:xfrm>
          <a:prstGeom prst="rect">
            <a:avLst/>
          </a:prstGeom>
          <a:noFill/>
          <a:ln>
            <a:noFill/>
          </a:ln>
        </p:spPr>
      </p:pic>
      <p:pic>
        <p:nvPicPr>
          <p:cNvPr id="380" name="Google Shape;380;p60"/>
          <p:cNvPicPr preferRelativeResize="0"/>
          <p:nvPr/>
        </p:nvPicPr>
        <p:blipFill>
          <a:blip r:embed="rId4">
            <a:alphaModFix/>
          </a:blip>
          <a:stretch>
            <a:fillRect/>
          </a:stretch>
        </p:blipFill>
        <p:spPr>
          <a:xfrm>
            <a:off x="1373700" y="1248850"/>
            <a:ext cx="7146783" cy="3343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1"/>
          <p:cNvSpPr txBox="1"/>
          <p:nvPr>
            <p:ph idx="1" type="subTitle"/>
          </p:nvPr>
        </p:nvSpPr>
        <p:spPr>
          <a:xfrm>
            <a:off x="648750" y="1122525"/>
            <a:ext cx="7454100" cy="8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3000"/>
              <a:buNone/>
            </a:pPr>
            <a:r>
              <a:t/>
            </a:r>
            <a:endParaRPr sz="1100">
              <a:solidFill>
                <a:schemeClr val="dk1"/>
              </a:solidFill>
            </a:endParaRPr>
          </a:p>
          <a:p>
            <a:pPr indent="0" lvl="0" marL="0" rtl="0" algn="just">
              <a:lnSpc>
                <a:spcPct val="115000"/>
              </a:lnSpc>
              <a:spcBef>
                <a:spcPts val="0"/>
              </a:spcBef>
              <a:spcAft>
                <a:spcPts val="0"/>
              </a:spcAft>
              <a:buSzPts val="3000"/>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p:txBody>
      </p:sp>
      <p:sp>
        <p:nvSpPr>
          <p:cNvPr id="386" name="Google Shape;386;p61"/>
          <p:cNvSpPr txBox="1"/>
          <p:nvPr>
            <p:ph idx="4294967295" type="title"/>
          </p:nvPr>
        </p:nvSpPr>
        <p:spPr>
          <a:xfrm>
            <a:off x="0" y="0"/>
            <a:ext cx="9144000" cy="935400"/>
          </a:xfrm>
          <a:prstGeom prst="rect">
            <a:avLst/>
          </a:prstGeom>
          <a:solidFill>
            <a:srgbClr val="FF9900"/>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rgbClr val="FFFFFF"/>
                </a:solidFill>
                <a:highlight>
                  <a:srgbClr val="FF9900"/>
                </a:highlight>
              </a:rPr>
              <a:t>Housekeeping/Knowledge Management</a:t>
            </a:r>
            <a:endParaRPr b="1">
              <a:solidFill>
                <a:srgbClr val="FFFFFF"/>
              </a:solidFill>
              <a:highlight>
                <a:srgbClr val="FF9900"/>
              </a:highlight>
            </a:endParaRPr>
          </a:p>
        </p:txBody>
      </p:sp>
      <p:graphicFrame>
        <p:nvGraphicFramePr>
          <p:cNvPr id="387" name="Google Shape;387;p61"/>
          <p:cNvGraphicFramePr/>
          <p:nvPr/>
        </p:nvGraphicFramePr>
        <p:xfrm>
          <a:off x="28275" y="1374900"/>
          <a:ext cx="3000000" cy="3000000"/>
        </p:xfrm>
        <a:graphic>
          <a:graphicData uri="http://schemas.openxmlformats.org/drawingml/2006/table">
            <a:tbl>
              <a:tblPr>
                <a:noFill/>
                <a:tableStyleId>{90026892-8373-4FDC-83D3-7AF2492031EB}</a:tableStyleId>
              </a:tblPr>
              <a:tblGrid>
                <a:gridCol w="2317025"/>
                <a:gridCol w="2317025"/>
                <a:gridCol w="2317025"/>
                <a:gridCol w="2164625"/>
              </a:tblGrid>
              <a:tr h="3054750">
                <a:tc>
                  <a:txBody>
                    <a:bodyPr/>
                    <a:lstStyle/>
                    <a:p>
                      <a:pPr indent="0" lvl="0" marL="0" marR="0" rtl="0" algn="ctr">
                        <a:lnSpc>
                          <a:spcPct val="100000"/>
                        </a:lnSpc>
                        <a:spcBef>
                          <a:spcPts val="0"/>
                        </a:spcBef>
                        <a:spcAft>
                          <a:spcPts val="0"/>
                        </a:spcAft>
                        <a:buNone/>
                      </a:pPr>
                      <a:r>
                        <a:rPr b="1" lang="en">
                          <a:solidFill>
                            <a:srgbClr val="FF9900"/>
                          </a:solidFill>
                        </a:rPr>
                        <a:t>Documentation</a:t>
                      </a:r>
                      <a:endParaRPr b="1">
                        <a:solidFill>
                          <a:srgbClr val="FF9900"/>
                        </a:solidFill>
                      </a:endParaRPr>
                    </a:p>
                    <a:p>
                      <a:pPr indent="0" lvl="0" marL="0" marR="0" rtl="0" algn="ctr">
                        <a:lnSpc>
                          <a:spcPct val="100000"/>
                        </a:lnSpc>
                        <a:spcBef>
                          <a:spcPts val="0"/>
                        </a:spcBef>
                        <a:spcAft>
                          <a:spcPts val="0"/>
                        </a:spcAft>
                        <a:buNone/>
                      </a:pPr>
                      <a:r>
                        <a:t/>
                      </a:r>
                      <a:endParaRPr b="1">
                        <a:solidFill>
                          <a:srgbClr val="FF9900"/>
                        </a:solidFill>
                      </a:endParaRPr>
                    </a:p>
                    <a:p>
                      <a:pPr indent="0" lvl="0" marL="0" rtl="0" algn="ctr">
                        <a:spcBef>
                          <a:spcPts val="0"/>
                        </a:spcBef>
                        <a:spcAft>
                          <a:spcPts val="0"/>
                        </a:spcAft>
                        <a:buClr>
                          <a:schemeClr val="dk1"/>
                        </a:buClr>
                        <a:buSzPts val="1200"/>
                        <a:buFont typeface="Arial"/>
                        <a:buNone/>
                      </a:pPr>
                      <a:r>
                        <a:rPr lang="en" sz="1200">
                          <a:solidFill>
                            <a:schemeClr val="dk1"/>
                          </a:solidFill>
                        </a:rPr>
                        <a:t>Project docs are located in the Google Drive folder. Data Ambassadors will make sure you have access when we split into groups. Overviews also include links to the rest of resources.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b="1" sz="1100">
                        <a:solidFill>
                          <a:schemeClr val="dk1"/>
                        </a:solidFill>
                      </a:endParaRPr>
                    </a:p>
                    <a:p>
                      <a:pPr indent="0" lvl="0" marL="0" marR="0" rtl="0" algn="ctr">
                        <a:lnSpc>
                          <a:spcPct val="100000"/>
                        </a:lnSpc>
                        <a:spcBef>
                          <a:spcPts val="0"/>
                        </a:spcBef>
                        <a:spcAft>
                          <a:spcPts val="0"/>
                        </a:spcAft>
                        <a:buNone/>
                      </a:pPr>
                      <a:r>
                        <a:t/>
                      </a:r>
                      <a:endParaRPr b="1">
                        <a:solidFill>
                          <a:srgbClr val="FF9900"/>
                        </a:solidFill>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9900"/>
                          </a:solidFill>
                        </a:rPr>
                        <a:t>Code</a:t>
                      </a:r>
                      <a:endParaRPr b="1">
                        <a:solidFill>
                          <a:srgbClr val="FF9900"/>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rgbClr val="FF9900"/>
                        </a:solidFill>
                      </a:endParaRPr>
                    </a:p>
                    <a:p>
                      <a:pPr indent="0" lvl="0" marL="0" marR="0" rtl="0" algn="ctr">
                        <a:lnSpc>
                          <a:spcPct val="100000"/>
                        </a:lnSpc>
                        <a:spcBef>
                          <a:spcPts val="0"/>
                        </a:spcBef>
                        <a:spcAft>
                          <a:spcPts val="0"/>
                        </a:spcAft>
                        <a:buClr>
                          <a:srgbClr val="000000"/>
                        </a:buClr>
                        <a:buSzPts val="1200"/>
                        <a:buFont typeface="Arial"/>
                        <a:buNone/>
                      </a:pPr>
                      <a:r>
                        <a:rPr lang="en" sz="1200"/>
                        <a:t>Commit your code to github! Each project has its own repo; DAs will set you up with the right level of access. If you don’t know what GitHub is, don’t worry, we can help!</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9900"/>
                          </a:solidFill>
                        </a:rPr>
                        <a:t>Data</a:t>
                      </a:r>
                      <a:endParaRPr b="1">
                        <a:solidFill>
                          <a:srgbClr val="FF9900"/>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rgbClr val="FF9900"/>
                        </a:solidFill>
                      </a:endParaRPr>
                    </a:p>
                    <a:p>
                      <a:pPr indent="0" lvl="0" marL="0" marR="0" rtl="0" algn="ctr">
                        <a:lnSpc>
                          <a:spcPct val="100000"/>
                        </a:lnSpc>
                        <a:spcBef>
                          <a:spcPts val="400"/>
                        </a:spcBef>
                        <a:spcAft>
                          <a:spcPts val="0"/>
                        </a:spcAft>
                        <a:buClr>
                          <a:srgbClr val="000000"/>
                        </a:buClr>
                        <a:buSzPts val="1200"/>
                        <a:buFont typeface="Arial"/>
                        <a:buNone/>
                      </a:pPr>
                      <a:r>
                        <a:rPr lang="en" sz="1200"/>
                        <a:t>We try to </a:t>
                      </a:r>
                      <a:r>
                        <a:rPr lang="en" sz="1200"/>
                        <a:t>avoid committing data to Github. Each of the project Google Drive folders has a data folder where the data for the project is stored (or even better - links to access from source)</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9900"/>
                          </a:solidFill>
                        </a:rPr>
                        <a:t>Communication</a:t>
                      </a:r>
                      <a:endParaRPr b="1">
                        <a:solidFill>
                          <a:srgbClr val="FF9900"/>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rgbClr val="FF9900"/>
                        </a:solidFill>
                      </a:endParaRPr>
                    </a:p>
                    <a:p>
                      <a:pPr indent="0" lvl="0" marL="0" marR="0" rtl="0" algn="ctr">
                        <a:lnSpc>
                          <a:spcPct val="100000"/>
                        </a:lnSpc>
                        <a:spcBef>
                          <a:spcPts val="400"/>
                        </a:spcBef>
                        <a:spcAft>
                          <a:spcPts val="0"/>
                        </a:spcAft>
                        <a:buClr>
                          <a:srgbClr val="000000"/>
                        </a:buClr>
                        <a:buSzPts val="1200"/>
                        <a:buFont typeface="Arial"/>
                        <a:buNone/>
                      </a:pPr>
                      <a:r>
                        <a:rPr lang="en" sz="1200"/>
                        <a:t>Share your work with the rest of the team in Slack! Each project has a Slack channel. Please join (link below). Work will continue here after today!</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tc>
              </a:tr>
            </a:tbl>
          </a:graphicData>
        </a:graphic>
      </p:graphicFrame>
      <p:pic>
        <p:nvPicPr>
          <p:cNvPr id="388" name="Google Shape;388;p61"/>
          <p:cNvPicPr preferRelativeResize="0"/>
          <p:nvPr/>
        </p:nvPicPr>
        <p:blipFill>
          <a:blip r:embed="rId3">
            <a:alphaModFix/>
          </a:blip>
          <a:stretch>
            <a:fillRect/>
          </a:stretch>
        </p:blipFill>
        <p:spPr>
          <a:xfrm>
            <a:off x="648750" y="3602175"/>
            <a:ext cx="1037629" cy="935400"/>
          </a:xfrm>
          <a:prstGeom prst="rect">
            <a:avLst/>
          </a:prstGeom>
          <a:noFill/>
          <a:ln>
            <a:noFill/>
          </a:ln>
        </p:spPr>
      </p:pic>
      <p:pic>
        <p:nvPicPr>
          <p:cNvPr id="389" name="Google Shape;389;p61"/>
          <p:cNvPicPr preferRelativeResize="0"/>
          <p:nvPr/>
        </p:nvPicPr>
        <p:blipFill>
          <a:blip r:embed="rId3">
            <a:alphaModFix/>
          </a:blip>
          <a:stretch>
            <a:fillRect/>
          </a:stretch>
        </p:blipFill>
        <p:spPr>
          <a:xfrm>
            <a:off x="5276400" y="3602175"/>
            <a:ext cx="1037629" cy="935400"/>
          </a:xfrm>
          <a:prstGeom prst="rect">
            <a:avLst/>
          </a:prstGeom>
          <a:noFill/>
          <a:ln>
            <a:noFill/>
          </a:ln>
        </p:spPr>
      </p:pic>
      <p:pic>
        <p:nvPicPr>
          <p:cNvPr id="390" name="Google Shape;390;p61"/>
          <p:cNvPicPr preferRelativeResize="0"/>
          <p:nvPr/>
        </p:nvPicPr>
        <p:blipFill>
          <a:blip r:embed="rId4">
            <a:alphaModFix/>
          </a:blip>
          <a:stretch>
            <a:fillRect/>
          </a:stretch>
        </p:blipFill>
        <p:spPr>
          <a:xfrm>
            <a:off x="7586950" y="3583886"/>
            <a:ext cx="1037625" cy="971989"/>
          </a:xfrm>
          <a:prstGeom prst="rect">
            <a:avLst/>
          </a:prstGeom>
          <a:noFill/>
          <a:ln>
            <a:noFill/>
          </a:ln>
        </p:spPr>
      </p:pic>
      <p:pic>
        <p:nvPicPr>
          <p:cNvPr id="391" name="Google Shape;391;p61"/>
          <p:cNvPicPr preferRelativeResize="0"/>
          <p:nvPr/>
        </p:nvPicPr>
        <p:blipFill>
          <a:blip r:embed="rId5">
            <a:alphaModFix/>
          </a:blip>
          <a:stretch>
            <a:fillRect/>
          </a:stretch>
        </p:blipFill>
        <p:spPr>
          <a:xfrm>
            <a:off x="2937899" y="3563463"/>
            <a:ext cx="1065574" cy="10128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2"/>
          <p:cNvSpPr txBox="1"/>
          <p:nvPr>
            <p:ph idx="1" type="subTitle"/>
          </p:nvPr>
        </p:nvSpPr>
        <p:spPr>
          <a:xfrm>
            <a:off x="648750" y="1122525"/>
            <a:ext cx="7454100" cy="8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3000"/>
              <a:buNone/>
            </a:pPr>
            <a:r>
              <a:t/>
            </a:r>
            <a:endParaRPr sz="1100">
              <a:solidFill>
                <a:schemeClr val="dk1"/>
              </a:solidFill>
            </a:endParaRPr>
          </a:p>
          <a:p>
            <a:pPr indent="0" lvl="0" marL="0" rtl="0" algn="just">
              <a:lnSpc>
                <a:spcPct val="115000"/>
              </a:lnSpc>
              <a:spcBef>
                <a:spcPts val="0"/>
              </a:spcBef>
              <a:spcAft>
                <a:spcPts val="0"/>
              </a:spcAft>
              <a:buSzPts val="3000"/>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p:txBody>
      </p:sp>
      <p:sp>
        <p:nvSpPr>
          <p:cNvPr id="397" name="Google Shape;397;p62"/>
          <p:cNvSpPr txBox="1"/>
          <p:nvPr>
            <p:ph idx="4294967295" type="title"/>
          </p:nvPr>
        </p:nvSpPr>
        <p:spPr>
          <a:xfrm>
            <a:off x="0" y="0"/>
            <a:ext cx="9144000" cy="935400"/>
          </a:xfrm>
          <a:prstGeom prst="rect">
            <a:avLst/>
          </a:prstGeom>
          <a:solidFill>
            <a:srgbClr val="FF9900"/>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rgbClr val="FFFFFF"/>
                </a:solidFill>
                <a:highlight>
                  <a:srgbClr val="FF9900"/>
                </a:highlight>
              </a:rPr>
              <a:t>Housekeeping/Knowledge Management</a:t>
            </a:r>
            <a:endParaRPr b="1">
              <a:solidFill>
                <a:srgbClr val="FFFFFF"/>
              </a:solidFill>
              <a:highlight>
                <a:srgbClr val="FF9900"/>
              </a:highlight>
            </a:endParaRPr>
          </a:p>
        </p:txBody>
      </p:sp>
      <p:graphicFrame>
        <p:nvGraphicFramePr>
          <p:cNvPr id="398" name="Google Shape;398;p62"/>
          <p:cNvGraphicFramePr/>
          <p:nvPr/>
        </p:nvGraphicFramePr>
        <p:xfrm>
          <a:off x="28275" y="1222500"/>
          <a:ext cx="3000000" cy="3000000"/>
        </p:xfrm>
        <a:graphic>
          <a:graphicData uri="http://schemas.openxmlformats.org/drawingml/2006/table">
            <a:tbl>
              <a:tblPr>
                <a:noFill/>
                <a:tableStyleId>{90026892-8373-4FDC-83D3-7AF2492031EB}</a:tableStyleId>
              </a:tblPr>
              <a:tblGrid>
                <a:gridCol w="9144000"/>
              </a:tblGrid>
              <a:tr h="1497625">
                <a:tc>
                  <a:txBody>
                    <a:bodyPr/>
                    <a:lstStyle/>
                    <a:p>
                      <a:pPr indent="0" lvl="0" marL="0" marR="0" rtl="0" algn="ctr">
                        <a:lnSpc>
                          <a:spcPct val="100000"/>
                        </a:lnSpc>
                        <a:spcBef>
                          <a:spcPts val="0"/>
                        </a:spcBef>
                        <a:spcAft>
                          <a:spcPts val="0"/>
                        </a:spcAft>
                        <a:buClr>
                          <a:srgbClr val="000000"/>
                        </a:buClr>
                        <a:buSzPts val="1400"/>
                        <a:buFont typeface="Arial"/>
                        <a:buNone/>
                      </a:pPr>
                      <a:r>
                        <a:rPr b="1" lang="en" sz="2500">
                          <a:solidFill>
                            <a:srgbClr val="FF9900"/>
                          </a:solidFill>
                        </a:rPr>
                        <a:t>Slack</a:t>
                      </a:r>
                      <a:endParaRPr b="1" sz="2500">
                        <a:solidFill>
                          <a:srgbClr val="FF9900"/>
                        </a:solidFill>
                      </a:endParaRPr>
                    </a:p>
                    <a:p>
                      <a:pPr indent="0" lvl="0" marL="0" marR="0" rtl="0" algn="ctr">
                        <a:lnSpc>
                          <a:spcPct val="100000"/>
                        </a:lnSpc>
                        <a:spcBef>
                          <a:spcPts val="0"/>
                        </a:spcBef>
                        <a:spcAft>
                          <a:spcPts val="0"/>
                        </a:spcAft>
                        <a:buClr>
                          <a:srgbClr val="000000"/>
                        </a:buClr>
                        <a:buSzPts val="1400"/>
                        <a:buFont typeface="Arial"/>
                        <a:buNone/>
                      </a:pPr>
                      <a:r>
                        <a:t/>
                      </a:r>
                      <a:endParaRPr b="1" sz="1800">
                        <a:solidFill>
                          <a:srgbClr val="FF9900"/>
                        </a:solidFill>
                      </a:endParaRPr>
                    </a:p>
                    <a:p>
                      <a:pPr indent="0" lvl="0" marL="0" marR="0" rtl="0" algn="ctr">
                        <a:lnSpc>
                          <a:spcPct val="100000"/>
                        </a:lnSpc>
                        <a:spcBef>
                          <a:spcPts val="400"/>
                        </a:spcBef>
                        <a:spcAft>
                          <a:spcPts val="0"/>
                        </a:spcAft>
                        <a:buClr>
                          <a:srgbClr val="000000"/>
                        </a:buClr>
                        <a:buSzPts val="1200"/>
                        <a:buFont typeface="Arial"/>
                        <a:buNone/>
                      </a:pPr>
                      <a:r>
                        <a:rPr lang="en" sz="1600"/>
                        <a:t>If you haven’t already, please join our Slack at </a:t>
                      </a:r>
                      <a:r>
                        <a:rPr b="1" lang="en" sz="1600"/>
                        <a:t>dkdc.herokuapp.com</a:t>
                      </a:r>
                      <a:endParaRPr b="1" sz="1600"/>
                    </a:p>
                    <a:p>
                      <a:pPr indent="0" lvl="0" marL="0" marR="0" rtl="0" algn="ctr">
                        <a:lnSpc>
                          <a:spcPct val="100000"/>
                        </a:lnSpc>
                        <a:spcBef>
                          <a:spcPts val="400"/>
                        </a:spcBef>
                        <a:spcAft>
                          <a:spcPts val="0"/>
                        </a:spcAft>
                        <a:buClr>
                          <a:srgbClr val="000000"/>
                        </a:buClr>
                        <a:buSzPts val="1200"/>
                        <a:buFont typeface="Arial"/>
                        <a:buNone/>
                      </a:pPr>
                      <a:r>
                        <a:t/>
                      </a:r>
                      <a:endParaRPr sz="1600"/>
                    </a:p>
                    <a:p>
                      <a:pPr indent="0" lvl="0" marL="0" marR="0" rtl="0" algn="ctr">
                        <a:lnSpc>
                          <a:spcPct val="100000"/>
                        </a:lnSpc>
                        <a:spcBef>
                          <a:spcPts val="400"/>
                        </a:spcBef>
                        <a:spcAft>
                          <a:spcPts val="0"/>
                        </a:spcAft>
                        <a:buClr>
                          <a:srgbClr val="000000"/>
                        </a:buClr>
                        <a:buSzPts val="1200"/>
                        <a:buFont typeface="Arial"/>
                        <a:buNone/>
                      </a:pPr>
                      <a:r>
                        <a:rPr lang="en" sz="1600"/>
                        <a:t>There are channels for each of today’s projects, with the resources pinned in a post at the top. The channels are:</a:t>
                      </a:r>
                      <a:endParaRPr sz="1600"/>
                    </a:p>
                    <a:p>
                      <a:pPr indent="0" lvl="0" marL="0" marR="0" rtl="0" algn="ctr">
                        <a:lnSpc>
                          <a:spcPct val="100000"/>
                        </a:lnSpc>
                        <a:spcBef>
                          <a:spcPts val="400"/>
                        </a:spcBef>
                        <a:spcAft>
                          <a:spcPts val="0"/>
                        </a:spcAft>
                        <a:buClr>
                          <a:srgbClr val="000000"/>
                        </a:buClr>
                        <a:buSzPts val="1200"/>
                        <a:buFont typeface="Arial"/>
                        <a:buNone/>
                      </a:pPr>
                      <a:r>
                        <a:t/>
                      </a:r>
                      <a:endParaRPr sz="1600"/>
                    </a:p>
                    <a:p>
                      <a:pPr indent="0" lvl="0" marL="0" rtl="0" algn="ctr">
                        <a:spcBef>
                          <a:spcPts val="400"/>
                        </a:spcBef>
                        <a:spcAft>
                          <a:spcPts val="0"/>
                        </a:spcAft>
                        <a:buClr>
                          <a:schemeClr val="dk1"/>
                        </a:buClr>
                        <a:buSzPts val="1200"/>
                        <a:buFont typeface="Arial"/>
                        <a:buNone/>
                      </a:pPr>
                      <a:r>
                        <a:rPr lang="en" sz="1600">
                          <a:solidFill>
                            <a:schemeClr val="dk1"/>
                          </a:solidFill>
                        </a:rPr>
                        <a:t>Save the Children: </a:t>
                      </a:r>
                      <a:r>
                        <a:rPr b="1" lang="en" sz="1600">
                          <a:solidFill>
                            <a:schemeClr val="dk1"/>
                          </a:solidFill>
                        </a:rPr>
                        <a:t>#save-october-datadive</a:t>
                      </a:r>
                      <a:endParaRPr b="1" sz="1600">
                        <a:solidFill>
                          <a:schemeClr val="dk1"/>
                        </a:solidFill>
                      </a:endParaRPr>
                    </a:p>
                    <a:p>
                      <a:pPr indent="0" lvl="0" marL="0" rtl="0" algn="ctr">
                        <a:spcBef>
                          <a:spcPts val="400"/>
                        </a:spcBef>
                        <a:spcAft>
                          <a:spcPts val="0"/>
                        </a:spcAft>
                        <a:buClr>
                          <a:schemeClr val="dk1"/>
                        </a:buClr>
                        <a:buSzPts val="1200"/>
                        <a:buFont typeface="Arial"/>
                        <a:buNone/>
                      </a:pPr>
                      <a:r>
                        <a:rPr lang="en" sz="1600">
                          <a:solidFill>
                            <a:schemeClr val="dk1"/>
                          </a:solidFill>
                        </a:rPr>
                        <a:t>Education for Employment: </a:t>
                      </a:r>
                      <a:r>
                        <a:rPr b="1" lang="en" sz="1600">
                          <a:solidFill>
                            <a:schemeClr val="dk1"/>
                          </a:solidFill>
                        </a:rPr>
                        <a:t>#educationforemployment</a:t>
                      </a:r>
                      <a:endParaRPr sz="1600"/>
                    </a:p>
                    <a:p>
                      <a:pPr indent="0" lvl="0" marL="0" marR="0" rtl="0" algn="ctr">
                        <a:lnSpc>
                          <a:spcPct val="100000"/>
                        </a:lnSpc>
                        <a:spcBef>
                          <a:spcPts val="400"/>
                        </a:spcBef>
                        <a:spcAft>
                          <a:spcPts val="0"/>
                        </a:spcAft>
                        <a:buClr>
                          <a:srgbClr val="000000"/>
                        </a:buClr>
                        <a:buSzPts val="1200"/>
                        <a:buFont typeface="Arial"/>
                        <a:buNone/>
                      </a:pPr>
                      <a:r>
                        <a:rPr lang="en" sz="1600"/>
                        <a:t>GET Cities:</a:t>
                      </a:r>
                      <a:r>
                        <a:rPr b="1" lang="en" sz="1600"/>
                        <a:t> #getcitieschicago</a:t>
                      </a:r>
                      <a:endParaRPr b="1" sz="1600"/>
                    </a:p>
                    <a:p>
                      <a:pPr indent="0" lvl="0" marL="0" marR="0" rtl="0" algn="ctr">
                        <a:lnSpc>
                          <a:spcPct val="100000"/>
                        </a:lnSpc>
                        <a:spcBef>
                          <a:spcPts val="400"/>
                        </a:spcBef>
                        <a:spcAft>
                          <a:spcPts val="0"/>
                        </a:spcAft>
                        <a:buClr>
                          <a:srgbClr val="000000"/>
                        </a:buClr>
                        <a:buSzPts val="1200"/>
                        <a:buFont typeface="Arial"/>
                        <a:buNone/>
                      </a:pPr>
                      <a:r>
                        <a:rPr lang="en" sz="1600"/>
                        <a:t>Starting WIth Today:</a:t>
                      </a:r>
                      <a:r>
                        <a:rPr b="1" lang="en" sz="1600"/>
                        <a:t> #startingwithtoday</a:t>
                      </a:r>
                      <a:endParaRPr b="1" sz="1600"/>
                    </a:p>
                    <a:p>
                      <a:pPr indent="0" lvl="0" marL="0" marR="0" rtl="0" algn="ctr">
                        <a:lnSpc>
                          <a:spcPct val="100000"/>
                        </a:lnSpc>
                        <a:spcBef>
                          <a:spcPts val="400"/>
                        </a:spcBef>
                        <a:spcAft>
                          <a:spcPts val="0"/>
                        </a:spcAft>
                        <a:buClr>
                          <a:srgbClr val="000000"/>
                        </a:buClr>
                        <a:buSzPts val="1200"/>
                        <a:buFont typeface="Arial"/>
                        <a:buNone/>
                      </a:pPr>
                      <a:r>
                        <a:t/>
                      </a:r>
                      <a:endParaRPr b="1" sz="1600"/>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tc>
              </a:tr>
            </a:tbl>
          </a:graphicData>
        </a:graphic>
      </p:graphicFrame>
      <p:pic>
        <p:nvPicPr>
          <p:cNvPr id="399" name="Google Shape;399;p62"/>
          <p:cNvPicPr preferRelativeResize="0"/>
          <p:nvPr/>
        </p:nvPicPr>
        <p:blipFill>
          <a:blip r:embed="rId3">
            <a:alphaModFix/>
          </a:blip>
          <a:stretch>
            <a:fillRect/>
          </a:stretch>
        </p:blipFill>
        <p:spPr>
          <a:xfrm>
            <a:off x="7586950" y="3583886"/>
            <a:ext cx="1037625" cy="97198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3"/>
          <p:cNvSpPr txBox="1"/>
          <p:nvPr/>
        </p:nvSpPr>
        <p:spPr>
          <a:xfrm rot="-760654">
            <a:off x="6081796" y="194818"/>
            <a:ext cx="2832351" cy="172616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Helvetica Neue"/>
                <a:ea typeface="Helvetica Neue"/>
                <a:cs typeface="Helvetica Neue"/>
                <a:sym typeface="Helvetica Neue"/>
              </a:rPr>
              <a:t>Share </a:t>
            </a:r>
            <a:r>
              <a:rPr b="1" lang="en" sz="1800">
                <a:solidFill>
                  <a:srgbClr val="FFFFFF"/>
                </a:solidFill>
                <a:latin typeface="Helvetica Neue"/>
                <a:ea typeface="Helvetica Neue"/>
                <a:cs typeface="Helvetica Neue"/>
                <a:sym typeface="Helvetica Neue"/>
              </a:rPr>
              <a:t>screenshots </a:t>
            </a:r>
            <a:r>
              <a:rPr b="1" i="0" lang="en" sz="1800" u="none" cap="none" strike="noStrike">
                <a:solidFill>
                  <a:srgbClr val="FFFFFF"/>
                </a:solidFill>
                <a:latin typeface="Helvetica Neue"/>
                <a:ea typeface="Helvetica Neue"/>
                <a:cs typeface="Helvetica Neue"/>
                <a:sym typeface="Helvetica Neue"/>
              </a:rPr>
              <a:t>and tweets</a:t>
            </a:r>
            <a:endParaRPr b="1" i="0" sz="18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rgbClr val="FFFFFF"/>
                </a:solidFill>
                <a:latin typeface="Helvetica Neue"/>
                <a:ea typeface="Helvetica Neue"/>
                <a:cs typeface="Helvetica Neue"/>
                <a:sym typeface="Helvetica Neue"/>
              </a:rPr>
              <a:t>#DataDive</a:t>
            </a:r>
            <a:endParaRPr b="1" i="0" sz="30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rgbClr val="FFFFFF"/>
                </a:solidFill>
                <a:latin typeface="Helvetica Neue"/>
                <a:ea typeface="Helvetica Neue"/>
                <a:cs typeface="Helvetica Neue"/>
                <a:sym typeface="Helvetica Neue"/>
              </a:rPr>
              <a:t>@DataKindDC</a:t>
            </a:r>
            <a:endParaRPr b="1" i="0" sz="3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5" name="Google Shape;405;p63"/>
          <p:cNvSpPr txBox="1"/>
          <p:nvPr/>
        </p:nvSpPr>
        <p:spPr>
          <a:xfrm rot="656102">
            <a:off x="281542" y="3289663"/>
            <a:ext cx="2832429" cy="172613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Helvetica Neue"/>
                <a:ea typeface="Helvetica Neue"/>
                <a:cs typeface="Helvetica Neue"/>
                <a:sym typeface="Helvetica Neue"/>
              </a:rPr>
              <a:t>Share </a:t>
            </a:r>
            <a:r>
              <a:rPr b="1" lang="en" sz="1800">
                <a:solidFill>
                  <a:srgbClr val="FFFFFF"/>
                </a:solidFill>
                <a:latin typeface="Helvetica Neue"/>
                <a:ea typeface="Helvetica Neue"/>
                <a:cs typeface="Helvetica Neue"/>
                <a:sym typeface="Helvetica Neue"/>
              </a:rPr>
              <a:t>screenshots </a:t>
            </a:r>
            <a:r>
              <a:rPr b="1" i="0" lang="en" sz="1800" u="none" cap="none" strike="noStrike">
                <a:solidFill>
                  <a:srgbClr val="FFFFFF"/>
                </a:solidFill>
                <a:latin typeface="Helvetica Neue"/>
                <a:ea typeface="Helvetica Neue"/>
                <a:cs typeface="Helvetica Neue"/>
                <a:sym typeface="Helvetica Neue"/>
              </a:rPr>
              <a:t>and tweets</a:t>
            </a:r>
            <a:endParaRPr b="1" i="0" sz="18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rgbClr val="FFFFFF"/>
                </a:solidFill>
                <a:latin typeface="Helvetica Neue"/>
                <a:ea typeface="Helvetica Neue"/>
                <a:cs typeface="Helvetica Neue"/>
                <a:sym typeface="Helvetica Neue"/>
              </a:rPr>
              <a:t>#DataDive</a:t>
            </a:r>
            <a:endParaRPr b="1" i="0" sz="30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rgbClr val="FFFFFF"/>
                </a:solidFill>
                <a:latin typeface="Helvetica Neue"/>
                <a:ea typeface="Helvetica Neue"/>
                <a:cs typeface="Helvetica Neue"/>
                <a:sym typeface="Helvetica Neue"/>
              </a:rPr>
              <a:t>@DataKindDC</a:t>
            </a:r>
            <a:endParaRPr b="1" i="0" sz="3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5"/>
          <p:cNvSpPr txBox="1"/>
          <p:nvPr>
            <p:ph idx="1" type="body"/>
          </p:nvPr>
        </p:nvSpPr>
        <p:spPr>
          <a:xfrm>
            <a:off x="1556700" y="1781550"/>
            <a:ext cx="6030600" cy="14424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600"/>
              </a:spcBef>
              <a:spcAft>
                <a:spcPts val="0"/>
              </a:spcAft>
              <a:buSzPts val="3000"/>
              <a:buNone/>
            </a:pPr>
            <a:r>
              <a:rPr b="1" lang="en" sz="3600">
                <a:solidFill>
                  <a:srgbClr val="FFFFFF"/>
                </a:solidFill>
                <a:highlight>
                  <a:srgbClr val="FF9900"/>
                </a:highlight>
                <a:latin typeface="Helvetica Neue"/>
                <a:ea typeface="Helvetica Neue"/>
                <a:cs typeface="Helvetica Neue"/>
                <a:sym typeface="Helvetica Neue"/>
              </a:rPr>
              <a:t>So, what did we do today? What did we learn? What’s next?</a:t>
            </a:r>
            <a:endParaRPr b="1" sz="3600">
              <a:solidFill>
                <a:srgbClr val="FFFFFF"/>
              </a:solidFill>
              <a:highlight>
                <a:srgbClr val="FF9900"/>
              </a:highlight>
              <a:latin typeface="Helvetica Neue"/>
              <a:ea typeface="Helvetica Neue"/>
              <a:cs typeface="Helvetica Neue"/>
              <a:sym typeface="Helvetica Neue"/>
            </a:endParaRPr>
          </a:p>
        </p:txBody>
      </p:sp>
      <p:sp>
        <p:nvSpPr>
          <p:cNvPr id="119" name="Google Shape;119;p25"/>
          <p:cNvSpPr txBox="1"/>
          <p:nvPr>
            <p:ph type="title"/>
          </p:nvPr>
        </p:nvSpPr>
        <p:spPr>
          <a:xfrm>
            <a:off x="-81950" y="-251050"/>
            <a:ext cx="9392400" cy="9354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3600"/>
              <a:buNone/>
            </a:pPr>
            <a:r>
              <a:rPr lang="en">
                <a:solidFill>
                  <a:srgbClr val="FFFFFF"/>
                </a:solidFill>
                <a:highlight>
                  <a:srgbClr val="FF9900"/>
                </a:highlight>
              </a:rPr>
              <a:t>Thanks for being part of</a:t>
            </a:r>
            <a:r>
              <a:rPr lang="en">
                <a:solidFill>
                  <a:srgbClr val="FFFFFF"/>
                </a:solidFill>
                <a:highlight>
                  <a:srgbClr val="FF9900"/>
                </a:highlight>
              </a:rPr>
              <a:t> the DataKind Community</a:t>
            </a:r>
            <a:endParaRPr>
              <a:solidFill>
                <a:srgbClr val="FFFFFF"/>
              </a:solidFill>
              <a:highlight>
                <a:srgbClr val="FF9900"/>
              </a:highlight>
            </a:endParaRPr>
          </a:p>
        </p:txBody>
      </p:sp>
      <p:sp>
        <p:nvSpPr>
          <p:cNvPr id="120" name="Google Shape;120;p25"/>
          <p:cNvSpPr txBox="1"/>
          <p:nvPr/>
        </p:nvSpPr>
        <p:spPr>
          <a:xfrm>
            <a:off x="5645825" y="450675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6"/>
          <p:cNvSpPr txBox="1"/>
          <p:nvPr>
            <p:ph idx="1" type="body"/>
          </p:nvPr>
        </p:nvSpPr>
        <p:spPr>
          <a:xfrm>
            <a:off x="5595450" y="3441088"/>
            <a:ext cx="3267300" cy="9714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b="1" lang="en" sz="2400"/>
              <a:t>Partner Org Rep:</a:t>
            </a:r>
            <a:br>
              <a:rPr b="1" lang="en" sz="2400"/>
            </a:br>
            <a:r>
              <a:rPr lang="en" sz="2400"/>
              <a:t>Rose </a:t>
            </a:r>
            <a:br>
              <a:rPr lang="en" sz="2400"/>
            </a:br>
            <a:r>
              <a:rPr b="1" lang="en" sz="2400"/>
              <a:t>Data Ambassador:</a:t>
            </a:r>
            <a:br>
              <a:rPr b="1" lang="en" sz="2400"/>
            </a:br>
            <a:r>
              <a:rPr lang="en" sz="2400"/>
              <a:t>Sneha, Katie, Taylor</a:t>
            </a:r>
            <a:br>
              <a:rPr lang="en" sz="2400"/>
            </a:br>
            <a:endParaRPr sz="2400"/>
          </a:p>
        </p:txBody>
      </p:sp>
      <p:pic>
        <p:nvPicPr>
          <p:cNvPr id="126" name="Google Shape;126;p26"/>
          <p:cNvPicPr preferRelativeResize="0"/>
          <p:nvPr/>
        </p:nvPicPr>
        <p:blipFill>
          <a:blip r:embed="rId3">
            <a:alphaModFix/>
          </a:blip>
          <a:stretch>
            <a:fillRect/>
          </a:stretch>
        </p:blipFill>
        <p:spPr>
          <a:xfrm>
            <a:off x="686350" y="1925298"/>
            <a:ext cx="4443817" cy="16426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7"/>
          <p:cNvPicPr preferRelativeResize="0"/>
          <p:nvPr/>
        </p:nvPicPr>
        <p:blipFill>
          <a:blip r:embed="rId3">
            <a:alphaModFix/>
          </a:blip>
          <a:stretch>
            <a:fillRect/>
          </a:stretch>
        </p:blipFill>
        <p:spPr>
          <a:xfrm>
            <a:off x="152400" y="152400"/>
            <a:ext cx="1047750" cy="1047750"/>
          </a:xfrm>
          <a:prstGeom prst="rect">
            <a:avLst/>
          </a:prstGeom>
          <a:noFill/>
          <a:ln>
            <a:noFill/>
          </a:ln>
        </p:spPr>
      </p:pic>
      <p:sp>
        <p:nvSpPr>
          <p:cNvPr id="132" name="Google Shape;132;p27"/>
          <p:cNvSpPr txBox="1"/>
          <p:nvPr>
            <p:ph idx="4294967295" type="body"/>
          </p:nvPr>
        </p:nvSpPr>
        <p:spPr>
          <a:xfrm>
            <a:off x="1295125" y="1200150"/>
            <a:ext cx="6459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Exploring and cleaning data</a:t>
            </a:r>
            <a:endParaRPr b="1"/>
          </a:p>
          <a:p>
            <a:pPr indent="0" lvl="0" marL="0" rtl="0" algn="l">
              <a:spcBef>
                <a:spcPts val="0"/>
              </a:spcBef>
              <a:spcAft>
                <a:spcPts val="0"/>
              </a:spcAft>
              <a:buNone/>
            </a:pPr>
            <a:r>
              <a:rPr lang="en" sz="1500"/>
              <a:t>Skills: Data wrangling (R or Python, any experience)</a:t>
            </a:r>
            <a:endParaRPr sz="15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Data visualization and dashboarding </a:t>
            </a:r>
            <a:endParaRPr b="1"/>
          </a:p>
          <a:p>
            <a:pPr indent="0" lvl="0" marL="0" rtl="0" algn="l">
              <a:spcBef>
                <a:spcPts val="0"/>
              </a:spcBef>
              <a:spcAft>
                <a:spcPts val="0"/>
              </a:spcAft>
              <a:buNone/>
            </a:pPr>
            <a:r>
              <a:rPr lang="en" sz="1500"/>
              <a:t>Skills: Data wrangling, cleaning, visualizing (some experience is useful but not required)</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rPr b="1" lang="en"/>
              <a:t>Sentiment analysis of open ended questions </a:t>
            </a:r>
            <a:endParaRPr b="1"/>
          </a:p>
          <a:p>
            <a:pPr indent="0" lvl="0" marL="0" rtl="0" algn="l">
              <a:spcBef>
                <a:spcPts val="0"/>
              </a:spcBef>
              <a:spcAft>
                <a:spcPts val="0"/>
              </a:spcAft>
              <a:buClr>
                <a:schemeClr val="dk1"/>
              </a:buClr>
              <a:buSzPts val="1100"/>
              <a:buFont typeface="Arial"/>
              <a:buNone/>
            </a:pPr>
            <a:r>
              <a:rPr lang="en" sz="1500"/>
              <a:t>Skills: Natural Language Processing (R or Python, some experience is useful)</a:t>
            </a:r>
            <a:endParaRPr b="1"/>
          </a:p>
          <a:p>
            <a:pPr indent="0" lvl="0" marL="0" rtl="0" algn="l">
              <a:spcBef>
                <a:spcPts val="0"/>
              </a:spcBef>
              <a:spcAft>
                <a:spcPts val="0"/>
              </a:spcAft>
              <a:buNone/>
            </a:pPr>
            <a:r>
              <a:t/>
            </a:r>
            <a:endParaRPr b="1" sz="1700"/>
          </a:p>
          <a:p>
            <a:pPr indent="0" lvl="0" marL="0" rtl="0" algn="l">
              <a:spcBef>
                <a:spcPts val="1600"/>
              </a:spcBef>
              <a:spcAft>
                <a:spcPts val="0"/>
              </a:spcAft>
              <a:buNone/>
            </a:pPr>
            <a:r>
              <a:t/>
            </a:r>
            <a:endParaRPr b="1" sz="1700"/>
          </a:p>
          <a:p>
            <a:pPr indent="0" lvl="0" marL="0" rtl="0" algn="l">
              <a:spcBef>
                <a:spcPts val="1600"/>
              </a:spcBef>
              <a:spcAft>
                <a:spcPts val="1600"/>
              </a:spcAft>
              <a:buNone/>
            </a:pPr>
            <a:r>
              <a:t/>
            </a:r>
            <a:endParaRPr b="1" sz="1700"/>
          </a:p>
        </p:txBody>
      </p:sp>
      <p:sp>
        <p:nvSpPr>
          <p:cNvPr id="133" name="Google Shape;133;p27"/>
          <p:cNvSpPr txBox="1"/>
          <p:nvPr>
            <p:ph type="title"/>
          </p:nvPr>
        </p:nvSpPr>
        <p:spPr>
          <a:xfrm>
            <a:off x="1295125" y="459175"/>
            <a:ext cx="6225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300">
                <a:solidFill>
                  <a:schemeClr val="dk2"/>
                </a:solidFill>
              </a:rPr>
              <a:t>Goals for today (in order of importance)</a:t>
            </a:r>
            <a:endParaRPr sz="3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8"/>
          <p:cNvPicPr preferRelativeResize="0"/>
          <p:nvPr/>
        </p:nvPicPr>
        <p:blipFill>
          <a:blip r:embed="rId3">
            <a:alphaModFix/>
          </a:blip>
          <a:stretch>
            <a:fillRect/>
          </a:stretch>
        </p:blipFill>
        <p:spPr>
          <a:xfrm>
            <a:off x="152400" y="152400"/>
            <a:ext cx="1047750" cy="1047750"/>
          </a:xfrm>
          <a:prstGeom prst="rect">
            <a:avLst/>
          </a:prstGeom>
          <a:noFill/>
          <a:ln>
            <a:noFill/>
          </a:ln>
        </p:spPr>
      </p:pic>
      <p:sp>
        <p:nvSpPr>
          <p:cNvPr id="139" name="Google Shape;139;p28"/>
          <p:cNvSpPr txBox="1"/>
          <p:nvPr>
            <p:ph type="title"/>
          </p:nvPr>
        </p:nvSpPr>
        <p:spPr>
          <a:xfrm>
            <a:off x="1295125" y="459175"/>
            <a:ext cx="6225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300">
                <a:solidFill>
                  <a:schemeClr val="dk2"/>
                </a:solidFill>
              </a:rPr>
              <a:t>Basic Breakdown of Data</a:t>
            </a:r>
            <a:endParaRPr sz="3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9"/>
          <p:cNvPicPr preferRelativeResize="0"/>
          <p:nvPr/>
        </p:nvPicPr>
        <p:blipFill>
          <a:blip r:embed="rId3">
            <a:alphaModFix/>
          </a:blip>
          <a:stretch>
            <a:fillRect/>
          </a:stretch>
        </p:blipFill>
        <p:spPr>
          <a:xfrm>
            <a:off x="152400" y="152400"/>
            <a:ext cx="1047750" cy="1047750"/>
          </a:xfrm>
          <a:prstGeom prst="rect">
            <a:avLst/>
          </a:prstGeom>
          <a:noFill/>
          <a:ln>
            <a:noFill/>
          </a:ln>
        </p:spPr>
      </p:pic>
      <p:sp>
        <p:nvSpPr>
          <p:cNvPr id="145" name="Google Shape;145;p29"/>
          <p:cNvSpPr txBox="1"/>
          <p:nvPr>
            <p:ph type="title"/>
          </p:nvPr>
        </p:nvSpPr>
        <p:spPr>
          <a:xfrm>
            <a:off x="1295125" y="459175"/>
            <a:ext cx="6225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300">
                <a:solidFill>
                  <a:schemeClr val="dk2"/>
                </a:solidFill>
              </a:rPr>
              <a:t>Employment - Kate </a:t>
            </a:r>
            <a:endParaRPr sz="3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